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7" r:id="rId4"/>
    <p:sldMasterId id="2147483699" r:id="rId5"/>
  </p:sldMasterIdLst>
  <p:notesMasterIdLst>
    <p:notesMasterId r:id="rId22"/>
  </p:notesMasterIdLst>
  <p:sldIdLst>
    <p:sldId id="256" r:id="rId6"/>
    <p:sldId id="262" r:id="rId7"/>
    <p:sldId id="326" r:id="rId8"/>
    <p:sldId id="334" r:id="rId9"/>
    <p:sldId id="335" r:id="rId10"/>
    <p:sldId id="327" r:id="rId11"/>
    <p:sldId id="330" r:id="rId12"/>
    <p:sldId id="329" r:id="rId13"/>
    <p:sldId id="336" r:id="rId14"/>
    <p:sldId id="332" r:id="rId15"/>
    <p:sldId id="337" r:id="rId16"/>
    <p:sldId id="339" r:id="rId17"/>
    <p:sldId id="338" r:id="rId18"/>
    <p:sldId id="321" r:id="rId19"/>
    <p:sldId id="340" r:id="rId20"/>
    <p:sldId id="34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58" autoAdjust="0"/>
  </p:normalViewPr>
  <p:slideViewPr>
    <p:cSldViewPr>
      <p:cViewPr>
        <p:scale>
          <a:sx n="84" d="100"/>
          <a:sy n="84" d="100"/>
        </p:scale>
        <p:origin x="-74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3E164A-DDF6-4F6A-B59F-45FF65040F06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D5E469-8F22-4B57-AD14-237F1E9AA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58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660B91-B2A3-49E7-9B92-2D2278BA441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02838C-626E-469A-A7FB-DE41D6653FF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573B-F6B7-4548-9369-061CBFDC9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7B1EB-4E35-4DC8-9240-035A181F8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463B-E986-47DA-9E0D-517F44ABE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F0D48-6E7F-4381-99CC-00C26D322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CEBA-3BC9-4326-ACA4-74AF093E6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1B185-26E7-4147-ADE1-230EBA96C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1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19C6A-1392-4266-A64B-1B7D58AEF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7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0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2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6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3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0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2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0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C087-386E-438C-9483-F0C6A375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2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0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0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3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2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0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6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0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CA66-DF6B-41CE-BC1C-37DA4D84B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4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7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3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5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1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8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8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0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9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EC40-0778-4B86-B7BA-3422C2C4F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1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5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5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0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3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5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1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DCA3-63F0-43A3-BCAE-88BF23D7C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62BE0-BD82-41B6-B6A6-1B748AC3D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749C-5D3F-4210-B7E6-A8E701E79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8B055-CA6B-4A6C-8E53-C7DC26CBF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E7D051D-8141-4EFC-979F-1AB46B255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565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1026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5833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29B097-FE2F-485D-91E2-50ADEB11D0D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28.03.2019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962EC3-0FB2-4909-972C-A20D23C720E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860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6019800" cy="31273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err="1" smtClean="0"/>
              <a:t>Алиманова</a:t>
            </a:r>
            <a:r>
              <a:rPr lang="ru-RU" sz="4000" b="1" dirty="0" smtClean="0"/>
              <a:t> Жанна </a:t>
            </a:r>
            <a:r>
              <a:rPr lang="ru-RU" sz="4000" b="1" dirty="0" err="1" smtClean="0"/>
              <a:t>Галимжановна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b="1" dirty="0">
                <a:solidFill>
                  <a:srgbClr val="000000"/>
                </a:solidFill>
              </a:rPr>
              <a:t>учитель начальных классов</a:t>
            </a:r>
            <a:r>
              <a:rPr lang="ru-RU" sz="4000" dirty="0">
                <a:solidFill>
                  <a:srgbClr val="000000"/>
                </a:solidFill>
              </a:rPr>
              <a:t/>
            </a:r>
            <a:br>
              <a:rPr lang="ru-RU" sz="4000" dirty="0">
                <a:solidFill>
                  <a:srgbClr val="000000"/>
                </a:solidFill>
              </a:rPr>
            </a:br>
            <a:r>
              <a:rPr lang="ru-RU" sz="2000" b="1" dirty="0" err="1" smtClean="0"/>
              <a:t>Акмолинская</a:t>
            </a:r>
            <a:r>
              <a:rPr lang="ru-RU" sz="2000" b="1" dirty="0" smtClean="0"/>
              <a:t> область</a:t>
            </a:r>
            <a:br>
              <a:rPr lang="ru-RU" sz="2000" b="1" dirty="0" smtClean="0"/>
            </a:br>
            <a:r>
              <a:rPr lang="ru-RU" sz="2000" b="1" dirty="0" err="1" smtClean="0"/>
              <a:t>Зерендинский</a:t>
            </a:r>
            <a:r>
              <a:rPr lang="ru-RU" sz="2000" b="1" dirty="0" smtClean="0"/>
              <a:t> район</a:t>
            </a:r>
            <a:br>
              <a:rPr lang="ru-RU" sz="2000" b="1" dirty="0" smtClean="0"/>
            </a:br>
            <a:r>
              <a:rPr lang="ru-RU" sz="2000" b="1" dirty="0" smtClean="0"/>
              <a:t>с. </a:t>
            </a:r>
            <a:r>
              <a:rPr lang="ru-RU" sz="2000" b="1" dirty="0" err="1" smtClean="0"/>
              <a:t>Куропаткино</a:t>
            </a:r>
            <a:endParaRPr lang="ru-RU" sz="20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257800"/>
            <a:ext cx="6400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i="1" dirty="0" smtClean="0">
                <a:latin typeface="Times New Roman" pitchFamily="18" charset="0"/>
              </a:rPr>
              <a:t>КГУ «</a:t>
            </a:r>
            <a:r>
              <a:rPr lang="ru-RU" sz="2400" i="1" dirty="0" err="1" smtClean="0">
                <a:latin typeface="Times New Roman" pitchFamily="18" charset="0"/>
              </a:rPr>
              <a:t>Куропаткинская</a:t>
            </a:r>
            <a:r>
              <a:rPr lang="ru-RU" sz="2400" i="1" dirty="0" smtClean="0">
                <a:latin typeface="Times New Roman" pitchFamily="18" charset="0"/>
              </a:rPr>
              <a:t> средняя школа»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dirty="0" smtClean="0">
                <a:latin typeface="Times New Roman" pitchFamily="18" charset="0"/>
              </a:rPr>
              <a:t>2019г</a:t>
            </a:r>
            <a:endParaRPr lang="ru-RU" sz="2400" i="1" dirty="0" smtClean="0">
              <a:latin typeface="Times New Roman" pitchFamily="18" charset="0"/>
            </a:endParaRPr>
          </a:p>
        </p:txBody>
      </p:sp>
      <p:pic>
        <p:nvPicPr>
          <p:cNvPr id="1026" name="Picture 2" descr="C:\Users\Жандос\Desktop\нужные фото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62397"/>
            <a:ext cx="20574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38400" y="166660"/>
            <a:ext cx="3657599" cy="1333083"/>
            <a:chOff x="5248635" y="2357118"/>
            <a:chExt cx="2323843" cy="1672492"/>
          </a:xfrm>
        </p:grpSpPr>
        <p:sp>
          <p:nvSpPr>
            <p:cNvPr id="5" name="Oval 28"/>
            <p:cNvSpPr>
              <a:spLocks noChangeArrowheads="1"/>
            </p:cNvSpPr>
            <p:nvPr/>
          </p:nvSpPr>
          <p:spPr bwMode="gray">
            <a:xfrm>
              <a:off x="5248635" y="2357118"/>
              <a:ext cx="2323843" cy="1672492"/>
            </a:xfrm>
            <a:prstGeom prst="ellipse">
              <a:avLst/>
            </a:prstGeom>
            <a:gradFill flip="none" rotWithShape="1">
              <a:gsLst>
                <a:gs pos="39000">
                  <a:srgbClr val="FFABAB"/>
                </a:gs>
                <a:gs pos="39000">
                  <a:srgbClr val="FF6D6D"/>
                </a:gs>
                <a:gs pos="100000">
                  <a:srgbClr val="990000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" name="Freeform 29"/>
            <p:cNvSpPr>
              <a:spLocks/>
            </p:cNvSpPr>
            <p:nvPr/>
          </p:nvSpPr>
          <p:spPr bwMode="gray">
            <a:xfrm>
              <a:off x="5680465" y="2435663"/>
              <a:ext cx="1433249" cy="571741"/>
            </a:xfrm>
            <a:custGeom>
              <a:avLst/>
              <a:gdLst>
                <a:gd name="T0" fmla="*/ 1228 w 1321"/>
                <a:gd name="T1" fmla="*/ 283 h 712"/>
                <a:gd name="T2" fmla="*/ 1244 w 1321"/>
                <a:gd name="T3" fmla="*/ 313 h 712"/>
                <a:gd name="T4" fmla="*/ 1247 w 1321"/>
                <a:gd name="T5" fmla="*/ 339 h 712"/>
                <a:gd name="T6" fmla="*/ 1242 w 1321"/>
                <a:gd name="T7" fmla="*/ 364 h 712"/>
                <a:gd name="T8" fmla="*/ 1225 w 1321"/>
                <a:gd name="T9" fmla="*/ 388 h 712"/>
                <a:gd name="T10" fmla="*/ 1201 w 1321"/>
                <a:gd name="T11" fmla="*/ 409 h 712"/>
                <a:gd name="T12" fmla="*/ 1170 w 1321"/>
                <a:gd name="T13" fmla="*/ 427 h 712"/>
                <a:gd name="T14" fmla="*/ 1129 w 1321"/>
                <a:gd name="T15" fmla="*/ 443 h 712"/>
                <a:gd name="T16" fmla="*/ 1083 w 1321"/>
                <a:gd name="T17" fmla="*/ 459 h 712"/>
                <a:gd name="T18" fmla="*/ 1031 w 1321"/>
                <a:gd name="T19" fmla="*/ 471 h 712"/>
                <a:gd name="T20" fmla="*/ 973 w 1321"/>
                <a:gd name="T21" fmla="*/ 482 h 712"/>
                <a:gd name="T22" fmla="*/ 913 w 1321"/>
                <a:gd name="T23" fmla="*/ 490 h 712"/>
                <a:gd name="T24" fmla="*/ 846 w 1321"/>
                <a:gd name="T25" fmla="*/ 497 h 712"/>
                <a:gd name="T26" fmla="*/ 778 w 1321"/>
                <a:gd name="T27" fmla="*/ 501 h 712"/>
                <a:gd name="T28" fmla="*/ 751 w 1321"/>
                <a:gd name="T29" fmla="*/ 503 h 712"/>
                <a:gd name="T30" fmla="*/ 449 w 1321"/>
                <a:gd name="T31" fmla="*/ 503 h 712"/>
                <a:gd name="T32" fmla="*/ 445 w 1321"/>
                <a:gd name="T33" fmla="*/ 503 h 712"/>
                <a:gd name="T34" fmla="*/ 386 w 1321"/>
                <a:gd name="T35" fmla="*/ 500 h 712"/>
                <a:gd name="T36" fmla="*/ 329 w 1321"/>
                <a:gd name="T37" fmla="*/ 497 h 712"/>
                <a:gd name="T38" fmla="*/ 275 w 1321"/>
                <a:gd name="T39" fmla="*/ 492 h 712"/>
                <a:gd name="T40" fmla="*/ 223 w 1321"/>
                <a:gd name="T41" fmla="*/ 487 h 712"/>
                <a:gd name="T42" fmla="*/ 176 w 1321"/>
                <a:gd name="T43" fmla="*/ 478 h 712"/>
                <a:gd name="T44" fmla="*/ 132 w 1321"/>
                <a:gd name="T45" fmla="*/ 467 h 712"/>
                <a:gd name="T46" fmla="*/ 96 w 1321"/>
                <a:gd name="T47" fmla="*/ 458 h 712"/>
                <a:gd name="T48" fmla="*/ 64 w 1321"/>
                <a:gd name="T49" fmla="*/ 445 h 712"/>
                <a:gd name="T50" fmla="*/ 36 w 1321"/>
                <a:gd name="T51" fmla="*/ 429 h 712"/>
                <a:gd name="T52" fmla="*/ 18 w 1321"/>
                <a:gd name="T53" fmla="*/ 411 h 712"/>
                <a:gd name="T54" fmla="*/ 6 w 1321"/>
                <a:gd name="T55" fmla="*/ 391 h 712"/>
                <a:gd name="T56" fmla="*/ 0 w 1321"/>
                <a:gd name="T57" fmla="*/ 370 h 712"/>
                <a:gd name="T58" fmla="*/ 0 w 1321"/>
                <a:gd name="T59" fmla="*/ 367 h 712"/>
                <a:gd name="T60" fmla="*/ 4 w 1321"/>
                <a:gd name="T61" fmla="*/ 344 h 712"/>
                <a:gd name="T62" fmla="*/ 16 w 1321"/>
                <a:gd name="T63" fmla="*/ 315 h 712"/>
                <a:gd name="T64" fmla="*/ 48 w 1321"/>
                <a:gd name="T65" fmla="*/ 261 h 712"/>
                <a:gd name="T66" fmla="*/ 88 w 1321"/>
                <a:gd name="T67" fmla="*/ 211 h 712"/>
                <a:gd name="T68" fmla="*/ 138 w 1321"/>
                <a:gd name="T69" fmla="*/ 166 h 712"/>
                <a:gd name="T70" fmla="*/ 192 w 1321"/>
                <a:gd name="T71" fmla="*/ 125 h 712"/>
                <a:gd name="T72" fmla="*/ 255 w 1321"/>
                <a:gd name="T73" fmla="*/ 88 h 712"/>
                <a:gd name="T74" fmla="*/ 323 w 1321"/>
                <a:gd name="T75" fmla="*/ 58 h 712"/>
                <a:gd name="T76" fmla="*/ 391 w 1321"/>
                <a:gd name="T77" fmla="*/ 33 h 712"/>
                <a:gd name="T78" fmla="*/ 470 w 1321"/>
                <a:gd name="T79" fmla="*/ 15 h 712"/>
                <a:gd name="T80" fmla="*/ 548 w 1321"/>
                <a:gd name="T81" fmla="*/ 4 h 712"/>
                <a:gd name="T82" fmla="*/ 630 w 1321"/>
                <a:gd name="T83" fmla="*/ 0 h 712"/>
                <a:gd name="T84" fmla="*/ 630 w 1321"/>
                <a:gd name="T85" fmla="*/ 0 h 712"/>
                <a:gd name="T86" fmla="*/ 717 w 1321"/>
                <a:gd name="T87" fmla="*/ 4 h 712"/>
                <a:gd name="T88" fmla="*/ 800 w 1321"/>
                <a:gd name="T89" fmla="*/ 16 h 712"/>
                <a:gd name="T90" fmla="*/ 880 w 1321"/>
                <a:gd name="T91" fmla="*/ 37 h 712"/>
                <a:gd name="T92" fmla="*/ 954 w 1321"/>
                <a:gd name="T93" fmla="*/ 63 h 712"/>
                <a:gd name="T94" fmla="*/ 1022 w 1321"/>
                <a:gd name="T95" fmla="*/ 97 h 712"/>
                <a:gd name="T96" fmla="*/ 1085 w 1321"/>
                <a:gd name="T97" fmla="*/ 137 h 712"/>
                <a:gd name="T98" fmla="*/ 1141 w 1321"/>
                <a:gd name="T99" fmla="*/ 181 h 712"/>
                <a:gd name="T100" fmla="*/ 1188 w 1321"/>
                <a:gd name="T101" fmla="*/ 229 h 712"/>
                <a:gd name="T102" fmla="*/ 1228 w 1321"/>
                <a:gd name="T103" fmla="*/ 283 h 712"/>
                <a:gd name="T104" fmla="*/ 1228 w 1321"/>
                <a:gd name="T105" fmla="*/ 28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>
              <a:gsLst>
                <a:gs pos="39000">
                  <a:srgbClr val="FFFFFF"/>
                </a:gs>
                <a:gs pos="39000">
                  <a:srgbClr val="FF0000"/>
                </a:gs>
                <a:gs pos="100000">
                  <a:srgbClr val="FF8181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36080" y="484080"/>
            <a:ext cx="3480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элементов критического мышления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5943" y="2739566"/>
            <a:ext cx="2503812" cy="13085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00"/>
              </a:gs>
              <a:gs pos="100000">
                <a:srgbClr val="FF9933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/>
          <a:lstStyle/>
          <a:p>
            <a:pPr marL="71755" marR="71755" algn="ctr">
              <a:spcBef>
                <a:spcPts val="500"/>
              </a:spcBef>
              <a:spcAft>
                <a:spcPts val="50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Кластер</a:t>
            </a:r>
          </a:p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sz="1100" dirty="0" smtClean="0">
                <a:latin typeface="Times New Roman"/>
                <a:ea typeface="Times New Roman"/>
              </a:rPr>
              <a:t> данный </a:t>
            </a:r>
            <a:r>
              <a:rPr lang="ru-RU" sz="1100" dirty="0">
                <a:latin typeface="Times New Roman"/>
                <a:ea typeface="Times New Roman"/>
              </a:rPr>
              <a:t>элемент критического мышления понятен учащимся, он </a:t>
            </a:r>
            <a:r>
              <a:rPr lang="ru-RU" sz="1100" dirty="0" smtClean="0">
                <a:latin typeface="Times New Roman"/>
                <a:ea typeface="Times New Roman"/>
              </a:rPr>
              <a:t>стимулирует творческие </a:t>
            </a:r>
            <a:r>
              <a:rPr lang="ru-RU" sz="1100" dirty="0">
                <a:latin typeface="Times New Roman"/>
                <a:ea typeface="Times New Roman"/>
              </a:rPr>
              <a:t>способности, активизирует развитие диалога в группе.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43200" y="1659446"/>
            <a:ext cx="2817314" cy="108012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00"/>
              </a:gs>
              <a:gs pos="100000">
                <a:srgbClr val="FF9933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Интервью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чащиеся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научились более точно выражать 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собственные 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мысли.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168595" y="456592"/>
            <a:ext cx="2768205" cy="1224136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00"/>
              </a:gs>
              <a:gs pos="100000">
                <a:srgbClr val="FF9933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Авторский стул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дает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возможность ученикам выражать свои чувства.</a:t>
            </a:r>
          </a:p>
        </p:txBody>
      </p:sp>
      <p:pic>
        <p:nvPicPr>
          <p:cNvPr id="5122" name="Picture 2" descr="C:\Users\Жандос\Desktop\фото детей\IMG-20181119-WA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484"/>
            <a:ext cx="1291088" cy="198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Жандос\Desktop\фото детей\IMG-20181119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" y="4494407"/>
            <a:ext cx="2478599" cy="139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Жандос\Desktop\фото детей\IMG-20190220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50" y="2895601"/>
            <a:ext cx="1155753" cy="11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Жандос\Desktop\фото детей\IMG-20190220-WA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48" y="4267200"/>
            <a:ext cx="1912318" cy="143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Жандос\Desktop\фото детей\IMG-20181119-WA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32" y="2199506"/>
            <a:ext cx="27863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Жандос\Desktop\фото детей\IMG-20181119-WA0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94" y="4267200"/>
            <a:ext cx="2768205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Жандос\Desktop\фото детей\IMG-20181107-WA00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74" y="2923823"/>
            <a:ext cx="713401" cy="12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0" y="685800"/>
            <a:ext cx="579120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dirty="0" smtClean="0">
                <a:latin typeface="Times New Roman"/>
                <a:ea typeface="Times New Roman"/>
              </a:rPr>
              <a:t>Часто использую схему «вызов- </a:t>
            </a:r>
            <a:r>
              <a:rPr lang="ru-RU" dirty="0">
                <a:latin typeface="Times New Roman"/>
                <a:ea typeface="Times New Roman"/>
              </a:rPr>
              <a:t>осмысление содержания – рефлексия». Мотивационная стадия вызова – это побуждение и стимулирование интереса к теме урока. Информационная функция – выявить имеющиеся знания по теме. С этой целью я </a:t>
            </a:r>
            <a:r>
              <a:rPr lang="ru-RU" dirty="0" smtClean="0">
                <a:latin typeface="Times New Roman"/>
                <a:ea typeface="Times New Roman"/>
              </a:rPr>
              <a:t>использую  </a:t>
            </a:r>
            <a:r>
              <a:rPr lang="ru-RU" dirty="0">
                <a:latin typeface="Times New Roman"/>
                <a:ea typeface="Times New Roman"/>
              </a:rPr>
              <a:t>приемы:</a:t>
            </a:r>
          </a:p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latin typeface="Times New Roman"/>
                <a:ea typeface="Times New Roman"/>
              </a:rPr>
              <a:t>1 рассказ-предположение по ключевым словам;</a:t>
            </a:r>
          </a:p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latin typeface="Times New Roman"/>
                <a:ea typeface="Times New Roman"/>
              </a:rPr>
              <a:t>2 верные и неверные утверждения.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7" name="Picture 3" descr="C:\Users\Жандос\Desktop\фото детей\IMG-20181122-WA00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1691877" cy="2255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Жандос\Desktop\фото детей\IMG-20181121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165735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Жандос\Desktop\фото детей\IMG-20190111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171700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Жандос\Desktop\фото детей\IMG-20190111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76612"/>
            <a:ext cx="1866900" cy="1400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Жандос\Desktop\фото детей\IMG-20190211-WA0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152900"/>
            <a:ext cx="154305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Жандос\Desktop\фото детей\IMG-20190214-WA0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06" y="4953000"/>
            <a:ext cx="1943100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29400" cy="4450080"/>
          </a:xfrm>
        </p:spPr>
        <p:txBody>
          <a:bodyPr>
            <a:normAutofit fontScale="62500" lnSpcReduction="20000"/>
          </a:bodyPr>
          <a:lstStyle/>
          <a:p>
            <a:pPr marL="0" marR="71755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Коллективные виды работ делают урок более интересным, живым, воспитывают у детей сознательное отношение к учебному труду, активизируют мыслительную деятельность, дают возможность многократно повторять материал, помогают учителю объяснять и постоянно контролировать знания, умения и навыки у ребят всего класса. У детей повышается уровень развития. Обучения и воспитания. Учитель получает возможность реально осуществить индивидуальный подход к обучающимся: учитывать их способности, темп работы. При делении класса на группы давать группам задания, дифференцированные по трудности и по объему учебного материала.</a:t>
            </a:r>
          </a:p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latin typeface="Times New Roman"/>
                <a:ea typeface="Times New Roman"/>
              </a:rPr>
              <a:t>Постановка моей цели на уроках:</a:t>
            </a:r>
          </a:p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latin typeface="Times New Roman"/>
                <a:ea typeface="Times New Roman"/>
              </a:rPr>
              <a:t>Учить критически мыслить,</a:t>
            </a:r>
          </a:p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latin typeface="Times New Roman"/>
                <a:ea typeface="Times New Roman"/>
              </a:rPr>
              <a:t>Активизировать ранее полученные знания;</a:t>
            </a:r>
          </a:p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latin typeface="Times New Roman"/>
                <a:ea typeface="Times New Roman"/>
              </a:rPr>
              <a:t>Анализировать собственную деятельность и деятельность учащихся</a:t>
            </a:r>
          </a:p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latin typeface="Times New Roman"/>
                <a:ea typeface="Times New Roman"/>
              </a:rPr>
              <a:t>Создать условия для развития способности учащихся выделять главное из материала.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218" name="Picture 2" descr="C:\Users\Жандос\Desktop\фото детей\IMG-20190131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11" y="2438400"/>
            <a:ext cx="1727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Жандос\Desktop\фото детей\IMG-20190215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8133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Жандос\Desktop\фото детей\IMG-20190227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27698"/>
            <a:ext cx="1727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Жандос\Desktop\фото детей\IMG-20190228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23" y="4282582"/>
            <a:ext cx="1556925" cy="11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Жандос\Desktop\фото детей\f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90" y="55349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Жандос\Desktop\фото детей\IMG-20190218-WA0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06" y="5599275"/>
            <a:ext cx="1427705" cy="10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Жандос\Desktop\фото детей\IMG-20190221-WA00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78" y="4479493"/>
            <a:ext cx="1493043" cy="111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Читательские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конференции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Дети приобретают навык чтения, делятся друг с другом о чем прочитали.</a:t>
            </a:r>
          </a:p>
          <a:p>
            <a:pPr marL="45720" indent="0" algn="ctr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Жандос\Desktop\фото детей\IMG-20190131-WA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0767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Жандос\Desktop\фото детей\IMG-20190131-WA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31434"/>
            <a:ext cx="162877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Жандос\Desktop\фото детей\IMG-20190131-WA0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28" y="2180167"/>
            <a:ext cx="139065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Жандос\Desktop\фото детей\IMG-20190131-WA0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Жандос\Desktop\фото детей\IMG-20190131-WA0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Жандос\Desktop\фото детей\IMG-20190131-WA00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96" y="4290483"/>
            <a:ext cx="1450975" cy="19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88423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Проектирование на уроках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Жандос\Desktop\фото детей\IMG-20190221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Жандос\Desktop\фото детей\IMG-20190221-WA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19250"/>
            <a:ext cx="15430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Жандос\Desktop\фото детей\IMG-20190221-WA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41233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Жандос\Desktop\фото детей\IMG-20190221-WA0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3" y="3810000"/>
            <a:ext cx="1449917" cy="19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Жандос\Desktop\фото детей\IMG-20190131-WA0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06712"/>
            <a:ext cx="1576917" cy="210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Жандос\Desktop\фото детей\IMG-20190131-WA00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53" y="1803400"/>
            <a:ext cx="1348052" cy="17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Жандос\Desktop\фото детей\IMG-20190131-WA00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46" y="1857022"/>
            <a:ext cx="1330987" cy="177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Жандос\Desktop\фото детей\IMG-20190131-WA00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81" y="4850470"/>
            <a:ext cx="2174351" cy="16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Жандос\Desktop\фото детей\20181008_10592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82" y="3295252"/>
            <a:ext cx="2026953" cy="14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01000" cy="3733800"/>
          </a:xfrm>
        </p:spPr>
        <p:txBody>
          <a:bodyPr/>
          <a:lstStyle/>
          <a:p>
            <a:pPr marR="71755" algn="just"/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Изменения</a:t>
            </a:r>
            <a:r>
              <a:rPr lang="ru-RU" sz="1800" dirty="0">
                <a:latin typeface="Times New Roman"/>
                <a:ea typeface="Times New Roman"/>
              </a:rPr>
              <a:t>, которые произошли в нашем обществе, повлекли за собой изменение целей современного образования, изменение всех составляющих методической </a:t>
            </a:r>
            <a:r>
              <a:rPr lang="ru-RU" sz="1800" dirty="0" smtClean="0">
                <a:latin typeface="Times New Roman"/>
                <a:ea typeface="Times New Roman"/>
              </a:rPr>
              <a:t>системы </a:t>
            </a:r>
            <a:r>
              <a:rPr lang="ru-RU" sz="1800" dirty="0">
                <a:latin typeface="Times New Roman"/>
                <a:ea typeface="Times New Roman"/>
              </a:rPr>
              <a:t>учителя</a:t>
            </a:r>
            <a:r>
              <a:rPr lang="ru-RU" sz="1800" dirty="0" smtClean="0">
                <a:latin typeface="Times New Roman"/>
                <a:ea typeface="Times New Roman"/>
              </a:rPr>
              <a:t>. 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Результатом </a:t>
            </a:r>
            <a:r>
              <a:rPr lang="ru-RU" sz="1800" dirty="0">
                <a:latin typeface="Times New Roman"/>
                <a:ea typeface="Times New Roman"/>
              </a:rPr>
              <a:t>обучения и воспитания в начальной школе должна стать готовность детей к овладению современными средствами информации и способность актуализировать их для самостоятельного постижения знаний, то есть речь идет о развитии у детей начальной школы </a:t>
            </a:r>
            <a:r>
              <a:rPr lang="ru-RU" sz="1800" dirty="0" err="1">
                <a:latin typeface="Times New Roman"/>
                <a:ea typeface="Times New Roman"/>
              </a:rPr>
              <a:t>общеучебных</a:t>
            </a:r>
            <a:r>
              <a:rPr lang="ru-RU" sz="1800" dirty="0">
                <a:latin typeface="Times New Roman"/>
                <a:ea typeface="Times New Roman"/>
              </a:rPr>
              <a:t> умений и навыков (интеллектуальных, коммуникативных, организационных). </a:t>
            </a: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И </a:t>
            </a:r>
            <a:r>
              <a:rPr lang="ru-RU" sz="1800" dirty="0">
                <a:latin typeface="Times New Roman"/>
                <a:ea typeface="Times New Roman"/>
              </a:rPr>
              <a:t>чем прочнее и шире знания, тем легче дети будут получать другие знания. И, следовательно, будет гибче мышление ребенка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Обогащение содержания образования интеллектуальными умениями и способами творческой деятельности происходит через внедрение новых программ, развивающих технологий и методов. </a:t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pic>
        <p:nvPicPr>
          <p:cNvPr id="3" name="Picture 12" descr="C:\Users\Жандос\Desktop\фото детей\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40" y="4505148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Жандос\Desktop\фото детей\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59847"/>
            <a:ext cx="1165402" cy="20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Жандос\Desktop\фото детей\DSC02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59852"/>
            <a:ext cx="2228381" cy="16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512511" cy="1600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indent="0">
              <a:buNone/>
              <a:defRPr/>
            </a:pPr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Уважаемые коллеги,</a:t>
            </a:r>
            <a:b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желаю успехов!!!</a:t>
            </a:r>
            <a:b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30723" name="Picture 8" descr="MCj041549000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86000"/>
            <a:ext cx="2895600" cy="3443287"/>
          </a:xfrm>
          <a:noFill/>
        </p:spPr>
      </p:pic>
    </p:spTree>
    <p:extLst>
      <p:ext uri="{BB962C8B-B14F-4D97-AF65-F5344CB8AC3E}">
        <p14:creationId xmlns:p14="http://schemas.microsoft.com/office/powerpoint/2010/main" val="30923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0" y="762000"/>
            <a:ext cx="5715001" cy="4864250"/>
          </a:xfrm>
        </p:spPr>
        <p:txBody>
          <a:bodyPr>
            <a:normAutofit lnSpcReduction="10000"/>
          </a:bodyPr>
          <a:lstStyle/>
          <a:p>
            <a:pPr marL="45720" indent="0" algn="r">
              <a:spcAft>
                <a:spcPts val="0"/>
              </a:spcAft>
              <a:buNone/>
            </a:pPr>
            <a:r>
              <a:rPr lang="ru-RU" dirty="0" smtClean="0"/>
              <a:t>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Ткач уже через час видит плоды своих забот, сталевар через несколько часов радуется огненному потоку металла — это вершина его мечты; пахарь, сеятель, хлебороб через несколько месяцев любуется колосьями и горстью зерна, выращенного в поле...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45720" indent="0" algn="r"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Учителю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же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надо трудиться годы и годы, чтобы увидеть предмет своего творения; бывает, проходят десятилетия, и еле-еле начинает обозначаться то, что ты замыслил».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marR="71755" indent="0" algn="r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В.А. </a:t>
            </a:r>
            <a:r>
              <a:rPr lang="ru-RU" sz="2400" dirty="0" err="1">
                <a:latin typeface="Times New Roman"/>
                <a:ea typeface="Times New Roman"/>
              </a:rPr>
              <a:t>Сухомлинск</a:t>
            </a:r>
            <a:r>
              <a:rPr lang="kk-KZ" sz="2400" dirty="0">
                <a:latin typeface="Times New Roman"/>
                <a:ea typeface="Times New Roman"/>
              </a:rPr>
              <a:t>ий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755" marR="71755">
              <a:spcBef>
                <a:spcPts val="500"/>
              </a:spcBef>
              <a:spcAft>
                <a:spcPts val="500"/>
              </a:spcAft>
            </a:pPr>
            <a:r>
              <a:rPr lang="kk-KZ" dirty="0" smtClean="0">
                <a:latin typeface="Times New Roman"/>
                <a:ea typeface="Times New Roman"/>
              </a:rPr>
              <a:t/>
            </a:r>
            <a:br>
              <a:rPr lang="kk-KZ" dirty="0" smtClean="0">
                <a:latin typeface="Times New Roman"/>
                <a:ea typeface="Times New Roman"/>
              </a:rPr>
            </a:br>
            <a:r>
              <a:rPr lang="kk-KZ" dirty="0">
                <a:latin typeface="Times New Roman"/>
                <a:ea typeface="Times New Roman"/>
              </a:rPr>
              <a:t/>
            </a:r>
            <a:br>
              <a:rPr lang="kk-KZ" dirty="0">
                <a:latin typeface="Times New Roman"/>
                <a:ea typeface="Times New Roman"/>
              </a:rPr>
            </a:br>
            <a:r>
              <a:rPr lang="kk-KZ" dirty="0" smtClean="0">
                <a:latin typeface="Times New Roman"/>
                <a:ea typeface="Times New Roman"/>
              </a:rPr>
              <a:t/>
            </a:r>
            <a:br>
              <a:rPr lang="kk-KZ" dirty="0" smtClean="0">
                <a:latin typeface="Times New Roman"/>
                <a:ea typeface="Times New Roman"/>
              </a:rPr>
            </a:br>
            <a:r>
              <a:rPr lang="kk-KZ" dirty="0" smtClean="0">
                <a:latin typeface="Times New Roman"/>
                <a:ea typeface="Times New Roman"/>
              </a:rPr>
              <a:t/>
            </a:r>
            <a:br>
              <a:rPr lang="kk-KZ" dirty="0" smtClean="0">
                <a:latin typeface="Times New Roman"/>
                <a:ea typeface="Times New Roman"/>
              </a:rPr>
            </a:br>
            <a:r>
              <a:rPr lang="kk-KZ" dirty="0">
                <a:latin typeface="Times New Roman"/>
                <a:ea typeface="Times New Roman"/>
              </a:rPr>
              <a:t/>
            </a:r>
            <a:br>
              <a:rPr lang="kk-KZ" dirty="0">
                <a:latin typeface="Times New Roman"/>
                <a:ea typeface="Times New Roman"/>
              </a:rPr>
            </a:br>
            <a:r>
              <a:rPr lang="kk-KZ" dirty="0" smtClean="0">
                <a:latin typeface="Times New Roman"/>
                <a:ea typeface="Times New Roman"/>
              </a:rPr>
              <a:t/>
            </a:r>
            <a:br>
              <a:rPr lang="kk-KZ" dirty="0" smtClean="0">
                <a:latin typeface="Times New Roman"/>
                <a:ea typeface="Times New Roman"/>
              </a:rPr>
            </a:br>
            <a:r>
              <a:rPr lang="kk-KZ" sz="5400" dirty="0" smtClean="0">
                <a:latin typeface="Times New Roman"/>
                <a:ea typeface="Times New Roman"/>
              </a:rPr>
              <a:t>Тема </a:t>
            </a:r>
            <a:r>
              <a:rPr lang="kk-KZ" sz="5400" dirty="0">
                <a:latin typeface="Times New Roman"/>
                <a:ea typeface="Times New Roman"/>
              </a:rPr>
              <a:t>доклада: </a:t>
            </a:r>
            <a:r>
              <a:rPr lang="ru-RU" sz="5400" b="1" dirty="0">
                <a:latin typeface="Times New Roman"/>
                <a:ea typeface="Times New Roman"/>
              </a:rPr>
              <a:t>«Применение элементов </a:t>
            </a:r>
            <a:r>
              <a:rPr lang="ru-RU" sz="5400" b="1" dirty="0" smtClean="0">
                <a:latin typeface="Times New Roman"/>
                <a:ea typeface="Times New Roman"/>
              </a:rPr>
              <a:t>  критического </a:t>
            </a:r>
            <a:r>
              <a:rPr lang="ru-RU" sz="5400" b="1" dirty="0">
                <a:latin typeface="Times New Roman"/>
                <a:ea typeface="Times New Roman"/>
              </a:rPr>
              <a:t>мышления на уроках </a:t>
            </a:r>
            <a:r>
              <a:rPr lang="ru-RU" sz="5400" b="1" dirty="0" smtClean="0">
                <a:latin typeface="Times New Roman"/>
                <a:ea typeface="Times New Roman"/>
              </a:rPr>
              <a:t/>
            </a:r>
            <a:br>
              <a:rPr lang="ru-RU" sz="5400" b="1" dirty="0" smtClean="0">
                <a:latin typeface="Times New Roman"/>
                <a:ea typeface="Times New Roman"/>
              </a:rPr>
            </a:br>
            <a:r>
              <a:rPr lang="ru-RU" sz="5400" b="1" dirty="0" smtClean="0">
                <a:latin typeface="Times New Roman"/>
                <a:ea typeface="Times New Roman"/>
              </a:rPr>
              <a:t>начальной </a:t>
            </a:r>
            <a:r>
              <a:rPr lang="ru-RU" sz="5400" b="1" dirty="0">
                <a:latin typeface="Times New Roman"/>
                <a:ea typeface="Times New Roman"/>
              </a:rPr>
              <a:t>школы»</a:t>
            </a:r>
            <a:r>
              <a:rPr lang="ru-RU" sz="5400" dirty="0">
                <a:latin typeface="Times New Roman"/>
                <a:ea typeface="Times New Roman"/>
              </a:rPr>
              <a:t/>
            </a:r>
            <a:br>
              <a:rPr lang="ru-RU" sz="5400" dirty="0">
                <a:latin typeface="Times New Roman"/>
                <a:ea typeface="Times New Roman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721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12" y="609600"/>
            <a:ext cx="7685087" cy="1981200"/>
          </a:xfrm>
        </p:spPr>
        <p:txBody>
          <a:bodyPr/>
          <a:lstStyle/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sz="2800" dirty="0">
                <a:latin typeface="Times New Roman"/>
                <a:ea typeface="Times New Roman"/>
              </a:rPr>
              <a:t>Под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критическими мышлением </a:t>
            </a:r>
            <a:r>
              <a:rPr lang="ru-RU" sz="2800" dirty="0">
                <a:latin typeface="Times New Roman"/>
                <a:ea typeface="Times New Roman"/>
              </a:rPr>
              <a:t>понимают проявление детской любознательности, </a:t>
            </a:r>
            <a:r>
              <a:rPr lang="ru-RU" sz="2800" dirty="0" smtClean="0">
                <a:latin typeface="Times New Roman"/>
                <a:ea typeface="Times New Roman"/>
              </a:rPr>
              <a:t>выработку </a:t>
            </a:r>
            <a:r>
              <a:rPr lang="ru-RU" sz="2800" dirty="0">
                <a:latin typeface="Times New Roman"/>
                <a:ea typeface="Times New Roman"/>
              </a:rPr>
              <a:t>собственной точки зрения по определенному вопросу, </a:t>
            </a:r>
            <a:r>
              <a:rPr lang="ru-RU" sz="2800" dirty="0" smtClean="0">
                <a:latin typeface="Times New Roman"/>
                <a:ea typeface="Times New Roman"/>
              </a:rPr>
              <a:t>способность </a:t>
            </a:r>
            <a:r>
              <a:rPr lang="ru-RU" sz="2800" dirty="0">
                <a:latin typeface="Times New Roman"/>
                <a:ea typeface="Times New Roman"/>
              </a:rPr>
              <a:t>отстоять её логическими доводами, использование </a:t>
            </a:r>
            <a:r>
              <a:rPr lang="ru-RU" sz="2800" dirty="0" smtClean="0">
                <a:latin typeface="Times New Roman"/>
                <a:ea typeface="Times New Roman"/>
              </a:rPr>
              <a:t>исследовательских </a:t>
            </a:r>
            <a:r>
              <a:rPr lang="ru-RU" sz="2800" dirty="0">
                <a:latin typeface="Times New Roman"/>
                <a:ea typeface="Times New Roman"/>
              </a:rPr>
              <a:t>методов.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048000"/>
            <a:ext cx="7608887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2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1371600"/>
            <a:ext cx="5637010" cy="8821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b="1" i="1" dirty="0" smtClean="0">
                <a:solidFill>
                  <a:srgbClr val="C00000"/>
                </a:solidFill>
              </a:rPr>
              <a:t>Вывод</a:t>
            </a:r>
          </a:p>
          <a:p>
            <a:pPr algn="ctr"/>
            <a:r>
              <a:rPr lang="ru-RU" sz="12800" dirty="0">
                <a:latin typeface="Calibri"/>
                <a:ea typeface="Calibri"/>
                <a:cs typeface="Times New Roman"/>
              </a:rPr>
              <a:t>её использование позволяет сделать урок более оживленным, увлекательным. Повышаются у детей активность, внимание, восприятие. Эта технология не дает забывать о том, что направлена на удовлетворение потребностей личности в уважении, самоутверждении, общении, игре и творчестве.</a:t>
            </a:r>
            <a:endParaRPr lang="ru-RU" sz="1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1001"/>
            <a:ext cx="8763000" cy="7620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Применение  технологии  критического  мышления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9042" y="2766275"/>
            <a:ext cx="2880320" cy="8280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15816" y="1085172"/>
            <a:ext cx="3109703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3034" y="148478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FF00"/>
                </a:solidFill>
                <a:latin typeface="Trebuchet MS"/>
              </a:rPr>
              <a:t>Первая стадия урока:</a:t>
            </a:r>
            <a:endParaRPr lang="ru-RU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532" y="2994202"/>
            <a:ext cx="264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dirty="0">
                <a:solidFill>
                  <a:prstClr val="black"/>
                </a:solidFill>
                <a:latin typeface="Trebuchet MS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ызов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rot="17734219" flipV="1">
            <a:off x="1810877" y="2038460"/>
            <a:ext cx="1372906" cy="74703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brightRoom" dir="t"/>
          </a:scene3d>
          <a:sp3d extrusionH="76200" contourW="12700" prstMaterial="plastic">
            <a:bevelT w="203200" h="50800" prst="softRound"/>
            <a:extrusionClr>
              <a:schemeClr val="accent5">
                <a:lumMod val="50000"/>
              </a:schemeClr>
            </a:extrusionClr>
            <a:contourClr>
              <a:schemeClr val="tx2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7207" y="3186447"/>
            <a:ext cx="2880320" cy="7759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7207" y="3205130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Побуждение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2766275"/>
            <a:ext cx="2664296" cy="623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5732" y="2826801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Актуализация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gray">
          <a:xfrm rot="14291085" flipV="1">
            <a:off x="3939802" y="2611473"/>
            <a:ext cx="934598" cy="55060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brightRoom" dir="t"/>
          </a:scene3d>
          <a:sp3d extrusionH="76200" contourW="12700" prstMaterial="plastic">
            <a:bevelT w="203200" h="50800" prst="softRound"/>
            <a:extrusionClr>
              <a:schemeClr val="accent5">
                <a:lumMod val="50000"/>
              </a:schemeClr>
            </a:extrusionClr>
            <a:contourClr>
              <a:schemeClr val="tx2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gray">
          <a:xfrm rot="14060288">
            <a:off x="5892331" y="2014724"/>
            <a:ext cx="1309190" cy="6740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brightRoom" dir="t"/>
          </a:scene3d>
          <a:sp3d extrusionH="76200" contourW="12700" prstMaterial="plastic">
            <a:bevelT w="203200" h="50800" prst="softRound"/>
            <a:extrusionClr>
              <a:schemeClr val="accent5">
                <a:lumMod val="50000"/>
              </a:schemeClr>
            </a:extrusionClr>
            <a:contourClr>
              <a:schemeClr val="tx2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C:\Users\Жандос\Desktop\фото детей\2019-02-22-09-06-14-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594"/>
            <a:ext cx="1530285" cy="204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андос\Desktop\фото детей\20181119_111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7" y="4343400"/>
            <a:ext cx="2807524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Жандос\Desktop\фото детей\20181119_111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24" y="304801"/>
            <a:ext cx="2202368" cy="154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Жандос\Desktop\фото детей\IMG-20181112-WA0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74" y="4343400"/>
            <a:ext cx="2592801" cy="145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805640" y="332656"/>
            <a:ext cx="3137960" cy="175318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sz="1100" b="1" dirty="0">
                <a:solidFill>
                  <a:srgbClr val="C00000"/>
                </a:solidFill>
                <a:latin typeface="Times New Roman"/>
                <a:ea typeface="Times New Roman"/>
              </a:rPr>
              <a:t>Вторая стадия </a:t>
            </a:r>
            <a:r>
              <a:rPr lang="ru-RU" sz="1100" dirty="0">
                <a:latin typeface="Times New Roman"/>
                <a:ea typeface="Times New Roman"/>
              </a:rPr>
              <a:t>– реализация, осмысление полученных знаний, выработка умений применять полученные знания. Это основная часть урока, так как нужно всегда помнить учителю о том, что главное, что должно дать образование и о чем часто забывают, - это не багаж знаний, а умение владеть этим багажом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5" name="Группа 50"/>
          <p:cNvGrpSpPr/>
          <p:nvPr/>
        </p:nvGrpSpPr>
        <p:grpSpPr>
          <a:xfrm>
            <a:off x="391954" y="2739363"/>
            <a:ext cx="2733637" cy="1481730"/>
            <a:chOff x="1357290" y="3143248"/>
            <a:chExt cx="1928826" cy="1143008"/>
          </a:xfrm>
        </p:grpSpPr>
        <p:grpSp>
          <p:nvGrpSpPr>
            <p:cNvPr id="6" name="Группа 43"/>
            <p:cNvGrpSpPr/>
            <p:nvPr/>
          </p:nvGrpSpPr>
          <p:grpSpPr>
            <a:xfrm>
              <a:off x="1357290" y="3143248"/>
              <a:ext cx="1928826" cy="1143008"/>
              <a:chOff x="6143636" y="3500438"/>
              <a:chExt cx="1928826" cy="1143008"/>
            </a:xfrm>
            <a:solidFill>
              <a:srgbClr val="FF0000"/>
            </a:solidFill>
          </p:grpSpPr>
          <p:sp>
            <p:nvSpPr>
              <p:cNvPr id="8" name="Скругленный прямоугольник 7"/>
              <p:cNvSpPr/>
              <p:nvPr/>
            </p:nvSpPr>
            <p:spPr bwMode="auto">
              <a:xfrm>
                <a:off x="6143636" y="3500438"/>
                <a:ext cx="1928826" cy="114300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1" lang="ru-RU" sz="2400" smtClean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 bwMode="auto">
              <a:xfrm>
                <a:off x="6286512" y="3643314"/>
                <a:ext cx="1643074" cy="857256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1" lang="ru-RU" sz="2400" dirty="0" smtClean="0">
                  <a:solidFill>
                    <a:srgbClr val="B4DCFA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7" name="Скругленный прямоугольник 6"/>
            <p:cNvSpPr/>
            <p:nvPr/>
          </p:nvSpPr>
          <p:spPr bwMode="auto">
            <a:xfrm>
              <a:off x="1500166" y="3286124"/>
              <a:ext cx="1643074" cy="857256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1" lang="ru-RU" sz="2400" dirty="0" smtClean="0">
                <a:solidFill>
                  <a:srgbClr val="B4DCFA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94445" y="2924579"/>
            <a:ext cx="22111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Активизировался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пополнился словарный запас  учащихся.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1" name="Группа 50"/>
          <p:cNvGrpSpPr/>
          <p:nvPr/>
        </p:nvGrpSpPr>
        <p:grpSpPr>
          <a:xfrm>
            <a:off x="3059832" y="4149080"/>
            <a:ext cx="2808312" cy="1500190"/>
            <a:chOff x="1357290" y="3143248"/>
            <a:chExt cx="1928826" cy="1143008"/>
          </a:xfrm>
        </p:grpSpPr>
        <p:grpSp>
          <p:nvGrpSpPr>
            <p:cNvPr id="12" name="Группа 43"/>
            <p:cNvGrpSpPr/>
            <p:nvPr/>
          </p:nvGrpSpPr>
          <p:grpSpPr>
            <a:xfrm>
              <a:off x="1357290" y="3143248"/>
              <a:ext cx="1928826" cy="1143008"/>
              <a:chOff x="6143636" y="3500438"/>
              <a:chExt cx="1928826" cy="1143008"/>
            </a:xfrm>
            <a:solidFill>
              <a:srgbClr val="FF0000"/>
            </a:solidFill>
          </p:grpSpPr>
          <p:sp>
            <p:nvSpPr>
              <p:cNvPr id="14" name="Скругленный прямоугольник 13"/>
              <p:cNvSpPr/>
              <p:nvPr/>
            </p:nvSpPr>
            <p:spPr bwMode="auto">
              <a:xfrm>
                <a:off x="6143636" y="3500438"/>
                <a:ext cx="1928826" cy="114300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1" lang="ru-RU" sz="2400" smtClean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 bwMode="auto">
              <a:xfrm>
                <a:off x="6286512" y="3643314"/>
                <a:ext cx="1643074" cy="857256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1" lang="ru-RU" sz="2400" dirty="0" smtClean="0">
                  <a:solidFill>
                    <a:srgbClr val="B4DCFA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 bwMode="auto">
            <a:xfrm>
              <a:off x="1500166" y="3286124"/>
              <a:ext cx="1643074" cy="857256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1" lang="ru-RU" sz="2400" dirty="0" smtClean="0">
                <a:solidFill>
                  <a:srgbClr val="B4DCFA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" name="Группа 50"/>
          <p:cNvGrpSpPr/>
          <p:nvPr/>
        </p:nvGrpSpPr>
        <p:grpSpPr>
          <a:xfrm>
            <a:off x="5669610" y="2484313"/>
            <a:ext cx="2718814" cy="1559564"/>
            <a:chOff x="1357290" y="3143248"/>
            <a:chExt cx="1928826" cy="1143008"/>
          </a:xfrm>
        </p:grpSpPr>
        <p:grpSp>
          <p:nvGrpSpPr>
            <p:cNvPr id="17" name="Группа 43"/>
            <p:cNvGrpSpPr/>
            <p:nvPr/>
          </p:nvGrpSpPr>
          <p:grpSpPr>
            <a:xfrm>
              <a:off x="1357290" y="3143248"/>
              <a:ext cx="1928826" cy="1143008"/>
              <a:chOff x="6143636" y="3500438"/>
              <a:chExt cx="1928826" cy="1143008"/>
            </a:xfrm>
            <a:solidFill>
              <a:srgbClr val="FF0000"/>
            </a:solidFill>
          </p:grpSpPr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6143636" y="3500438"/>
                <a:ext cx="1928826" cy="114300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1" lang="ru-RU" sz="2400" smtClean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 bwMode="auto">
              <a:xfrm>
                <a:off x="6286512" y="3643314"/>
                <a:ext cx="1643074" cy="857256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1" lang="ru-RU" sz="2400" dirty="0" smtClean="0">
                  <a:solidFill>
                    <a:srgbClr val="B4DCFA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8" name="Скругленный прямоугольник 17"/>
            <p:cNvSpPr/>
            <p:nvPr/>
          </p:nvSpPr>
          <p:spPr bwMode="auto">
            <a:xfrm>
              <a:off x="1500166" y="3286124"/>
              <a:ext cx="1643074" cy="857256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1" lang="ru-RU" sz="2400" dirty="0" smtClean="0">
                <a:solidFill>
                  <a:srgbClr val="B4DCFA"/>
                </a:solidFill>
                <a:latin typeface="Arial Narrow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69477" y="4299301"/>
            <a:ext cx="29244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Приём позволял проанализировать текст от главной информации к второстепенной.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630076"/>
            <a:ext cx="2809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Приём способствовал развитию творческого воображения.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10"/>
          <p:cNvSpPr>
            <a:spLocks/>
          </p:cNvSpPr>
          <p:nvPr/>
        </p:nvSpPr>
        <p:spPr bwMode="gray">
          <a:xfrm rot="17734219" flipV="1">
            <a:off x="1765884" y="1944729"/>
            <a:ext cx="1330821" cy="74703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brightRoom" dir="t"/>
          </a:scene3d>
          <a:sp3d extrusionH="76200" contourW="12700" prstMaterial="plastic">
            <a:bevelT w="203200" h="50800" prst="softRound"/>
            <a:extrusionClr>
              <a:schemeClr val="accent5">
                <a:lumMod val="50000"/>
              </a:schemeClr>
            </a:extrusionClr>
            <a:contourClr>
              <a:schemeClr val="tx2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Freeform 10"/>
          <p:cNvSpPr>
            <a:spLocks/>
          </p:cNvSpPr>
          <p:nvPr/>
        </p:nvSpPr>
        <p:spPr bwMode="gray">
          <a:xfrm rot="14291085" flipV="1">
            <a:off x="3445667" y="2410638"/>
            <a:ext cx="1447204" cy="96683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brightRoom" dir="t"/>
          </a:scene3d>
          <a:sp3d extrusionH="76200" contourW="12700" prstMaterial="plastic">
            <a:bevelT w="203200" h="50800" prst="softRound"/>
            <a:extrusionClr>
              <a:schemeClr val="accent5">
                <a:lumMod val="50000"/>
              </a:schemeClr>
            </a:extrusionClr>
            <a:contourClr>
              <a:schemeClr val="tx2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Freeform 10"/>
          <p:cNvSpPr>
            <a:spLocks/>
          </p:cNvSpPr>
          <p:nvPr/>
        </p:nvSpPr>
        <p:spPr bwMode="gray">
          <a:xfrm rot="13598119">
            <a:off x="5661155" y="1800331"/>
            <a:ext cx="1307981" cy="6577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brightRoom" dir="t"/>
          </a:scene3d>
          <a:sp3d extrusionH="76200" contourW="12700" prstMaterial="plastic">
            <a:bevelT w="203200" h="50800" prst="softRound"/>
            <a:extrusionClr>
              <a:schemeClr val="accent5">
                <a:lumMod val="50000"/>
              </a:schemeClr>
            </a:extrusionClr>
            <a:contourClr>
              <a:schemeClr val="tx2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 descr="C:\Users\Жандос\Desktop\фото детей\IMG-20181129-WA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6" y="332656"/>
            <a:ext cx="1591491" cy="212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Жандос\Desktop\фото детей\IMG-20181129-WA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4" y="4724401"/>
            <a:ext cx="2563813" cy="1657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Жандос\Desktop\фото детей\IMG-20181205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63" y="332656"/>
            <a:ext cx="2577437" cy="1551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Жандос\Desktop\фото детей\IMG-20190123-WA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08" y="4316037"/>
            <a:ext cx="1590723" cy="212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64446" y="445314"/>
            <a:ext cx="3415108" cy="2223666"/>
            <a:chOff x="5253665" y="2214435"/>
            <a:chExt cx="2323843" cy="1672492"/>
          </a:xfrm>
        </p:grpSpPr>
        <p:sp>
          <p:nvSpPr>
            <p:cNvPr id="6" name="Oval 28"/>
            <p:cNvSpPr>
              <a:spLocks noChangeArrowheads="1"/>
            </p:cNvSpPr>
            <p:nvPr/>
          </p:nvSpPr>
          <p:spPr bwMode="gray">
            <a:xfrm>
              <a:off x="5253665" y="2214435"/>
              <a:ext cx="2323843" cy="16724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gray">
            <a:xfrm>
              <a:off x="5680465" y="2435663"/>
              <a:ext cx="1433249" cy="571741"/>
            </a:xfrm>
            <a:custGeom>
              <a:avLst/>
              <a:gdLst>
                <a:gd name="T0" fmla="*/ 1228 w 1321"/>
                <a:gd name="T1" fmla="*/ 283 h 712"/>
                <a:gd name="T2" fmla="*/ 1244 w 1321"/>
                <a:gd name="T3" fmla="*/ 313 h 712"/>
                <a:gd name="T4" fmla="*/ 1247 w 1321"/>
                <a:gd name="T5" fmla="*/ 339 h 712"/>
                <a:gd name="T6" fmla="*/ 1242 w 1321"/>
                <a:gd name="T7" fmla="*/ 364 h 712"/>
                <a:gd name="T8" fmla="*/ 1225 w 1321"/>
                <a:gd name="T9" fmla="*/ 388 h 712"/>
                <a:gd name="T10" fmla="*/ 1201 w 1321"/>
                <a:gd name="T11" fmla="*/ 409 h 712"/>
                <a:gd name="T12" fmla="*/ 1170 w 1321"/>
                <a:gd name="T13" fmla="*/ 427 h 712"/>
                <a:gd name="T14" fmla="*/ 1129 w 1321"/>
                <a:gd name="T15" fmla="*/ 443 h 712"/>
                <a:gd name="T16" fmla="*/ 1083 w 1321"/>
                <a:gd name="T17" fmla="*/ 459 h 712"/>
                <a:gd name="T18" fmla="*/ 1031 w 1321"/>
                <a:gd name="T19" fmla="*/ 471 h 712"/>
                <a:gd name="T20" fmla="*/ 973 w 1321"/>
                <a:gd name="T21" fmla="*/ 482 h 712"/>
                <a:gd name="T22" fmla="*/ 913 w 1321"/>
                <a:gd name="T23" fmla="*/ 490 h 712"/>
                <a:gd name="T24" fmla="*/ 846 w 1321"/>
                <a:gd name="T25" fmla="*/ 497 h 712"/>
                <a:gd name="T26" fmla="*/ 778 w 1321"/>
                <a:gd name="T27" fmla="*/ 501 h 712"/>
                <a:gd name="T28" fmla="*/ 751 w 1321"/>
                <a:gd name="T29" fmla="*/ 503 h 712"/>
                <a:gd name="T30" fmla="*/ 449 w 1321"/>
                <a:gd name="T31" fmla="*/ 503 h 712"/>
                <a:gd name="T32" fmla="*/ 445 w 1321"/>
                <a:gd name="T33" fmla="*/ 503 h 712"/>
                <a:gd name="T34" fmla="*/ 386 w 1321"/>
                <a:gd name="T35" fmla="*/ 500 h 712"/>
                <a:gd name="T36" fmla="*/ 329 w 1321"/>
                <a:gd name="T37" fmla="*/ 497 h 712"/>
                <a:gd name="T38" fmla="*/ 275 w 1321"/>
                <a:gd name="T39" fmla="*/ 492 h 712"/>
                <a:gd name="T40" fmla="*/ 223 w 1321"/>
                <a:gd name="T41" fmla="*/ 487 h 712"/>
                <a:gd name="T42" fmla="*/ 176 w 1321"/>
                <a:gd name="T43" fmla="*/ 478 h 712"/>
                <a:gd name="T44" fmla="*/ 132 w 1321"/>
                <a:gd name="T45" fmla="*/ 467 h 712"/>
                <a:gd name="T46" fmla="*/ 96 w 1321"/>
                <a:gd name="T47" fmla="*/ 458 h 712"/>
                <a:gd name="T48" fmla="*/ 64 w 1321"/>
                <a:gd name="T49" fmla="*/ 445 h 712"/>
                <a:gd name="T50" fmla="*/ 36 w 1321"/>
                <a:gd name="T51" fmla="*/ 429 h 712"/>
                <a:gd name="T52" fmla="*/ 18 w 1321"/>
                <a:gd name="T53" fmla="*/ 411 h 712"/>
                <a:gd name="T54" fmla="*/ 6 w 1321"/>
                <a:gd name="T55" fmla="*/ 391 h 712"/>
                <a:gd name="T56" fmla="*/ 0 w 1321"/>
                <a:gd name="T57" fmla="*/ 370 h 712"/>
                <a:gd name="T58" fmla="*/ 0 w 1321"/>
                <a:gd name="T59" fmla="*/ 367 h 712"/>
                <a:gd name="T60" fmla="*/ 4 w 1321"/>
                <a:gd name="T61" fmla="*/ 344 h 712"/>
                <a:gd name="T62" fmla="*/ 16 w 1321"/>
                <a:gd name="T63" fmla="*/ 315 h 712"/>
                <a:gd name="T64" fmla="*/ 48 w 1321"/>
                <a:gd name="T65" fmla="*/ 261 h 712"/>
                <a:gd name="T66" fmla="*/ 88 w 1321"/>
                <a:gd name="T67" fmla="*/ 211 h 712"/>
                <a:gd name="T68" fmla="*/ 138 w 1321"/>
                <a:gd name="T69" fmla="*/ 166 h 712"/>
                <a:gd name="T70" fmla="*/ 192 w 1321"/>
                <a:gd name="T71" fmla="*/ 125 h 712"/>
                <a:gd name="T72" fmla="*/ 255 w 1321"/>
                <a:gd name="T73" fmla="*/ 88 h 712"/>
                <a:gd name="T74" fmla="*/ 323 w 1321"/>
                <a:gd name="T75" fmla="*/ 58 h 712"/>
                <a:gd name="T76" fmla="*/ 391 w 1321"/>
                <a:gd name="T77" fmla="*/ 33 h 712"/>
                <a:gd name="T78" fmla="*/ 470 w 1321"/>
                <a:gd name="T79" fmla="*/ 15 h 712"/>
                <a:gd name="T80" fmla="*/ 548 w 1321"/>
                <a:gd name="T81" fmla="*/ 4 h 712"/>
                <a:gd name="T82" fmla="*/ 630 w 1321"/>
                <a:gd name="T83" fmla="*/ 0 h 712"/>
                <a:gd name="T84" fmla="*/ 630 w 1321"/>
                <a:gd name="T85" fmla="*/ 0 h 712"/>
                <a:gd name="T86" fmla="*/ 717 w 1321"/>
                <a:gd name="T87" fmla="*/ 4 h 712"/>
                <a:gd name="T88" fmla="*/ 800 w 1321"/>
                <a:gd name="T89" fmla="*/ 16 h 712"/>
                <a:gd name="T90" fmla="*/ 880 w 1321"/>
                <a:gd name="T91" fmla="*/ 37 h 712"/>
                <a:gd name="T92" fmla="*/ 954 w 1321"/>
                <a:gd name="T93" fmla="*/ 63 h 712"/>
                <a:gd name="T94" fmla="*/ 1022 w 1321"/>
                <a:gd name="T95" fmla="*/ 97 h 712"/>
                <a:gd name="T96" fmla="*/ 1085 w 1321"/>
                <a:gd name="T97" fmla="*/ 137 h 712"/>
                <a:gd name="T98" fmla="*/ 1141 w 1321"/>
                <a:gd name="T99" fmla="*/ 181 h 712"/>
                <a:gd name="T100" fmla="*/ 1188 w 1321"/>
                <a:gd name="T101" fmla="*/ 229 h 712"/>
                <a:gd name="T102" fmla="*/ 1228 w 1321"/>
                <a:gd name="T103" fmla="*/ 283 h 712"/>
                <a:gd name="T104" fmla="*/ 1228 w 1321"/>
                <a:gd name="T105" fmla="*/ 28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504" y="2780928"/>
            <a:ext cx="2971800" cy="13716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00"/>
              </a:gs>
              <a:gs pos="100000">
                <a:srgbClr val="FF9933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Вовлечены все уч-ся, появляется положительный настрой, каждый  старается спрогнозировать о чём пойдёт речь в тексте.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53913" y="4581128"/>
            <a:ext cx="2971800" cy="13716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00"/>
              </a:gs>
              <a:gs pos="100000">
                <a:srgbClr val="FF9933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Развивается  умение анализировать, понимать и осмысливать.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936224" y="2756311"/>
            <a:ext cx="2971800" cy="13716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00"/>
              </a:gs>
              <a:gs pos="100000">
                <a:srgbClr val="FF9933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Способствует эффективному развитию смысловой догадки.</a:t>
            </a:r>
            <a:endParaRPr lang="ru-RU" sz="24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gray">
          <a:xfrm rot="17734219" flipV="1">
            <a:off x="1434383" y="1945479"/>
            <a:ext cx="1330821" cy="74703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brightRoom" dir="t"/>
          </a:scene3d>
          <a:sp3d extrusionH="76200" contourW="12700" prstMaterial="plastic">
            <a:bevelT w="203200" h="50800" prst="softRound"/>
            <a:extrusionClr>
              <a:schemeClr val="accent5">
                <a:lumMod val="50000"/>
              </a:schemeClr>
            </a:extrusionClr>
            <a:contourClr>
              <a:schemeClr val="tx2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 rot="14291085" flipV="1">
            <a:off x="3667318" y="3034090"/>
            <a:ext cx="1109285" cy="122017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brightRoom" dir="t"/>
          </a:scene3d>
          <a:sp3d extrusionH="76200" contourW="12700" prstMaterial="plastic">
            <a:bevelT w="203200" h="50800" prst="softRound"/>
            <a:extrusionClr>
              <a:schemeClr val="accent5">
                <a:lumMod val="50000"/>
              </a:schemeClr>
            </a:extrusionClr>
            <a:contourClr>
              <a:schemeClr val="tx2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gray">
          <a:xfrm rot="13598119">
            <a:off x="6212345" y="1929937"/>
            <a:ext cx="1307981" cy="65773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brightRoom" dir="t"/>
          </a:scene3d>
          <a:sp3d extrusionH="76200" contourW="12700" prstMaterial="plastic">
            <a:bevelT w="203200" h="50800" prst="softRound"/>
            <a:extrusionClr>
              <a:schemeClr val="accent5">
                <a:lumMod val="50000"/>
              </a:schemeClr>
            </a:extrusionClr>
            <a:contourClr>
              <a:schemeClr val="tx2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6400" y="860971"/>
            <a:ext cx="218682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>
              <a:spcBef>
                <a:spcPts val="500"/>
              </a:spcBef>
              <a:spcAft>
                <a:spcPts val="500"/>
              </a:spcAft>
            </a:pPr>
            <a:r>
              <a:rPr lang="ru-RU" sz="1100" b="1" dirty="0">
                <a:solidFill>
                  <a:srgbClr val="C00000"/>
                </a:solidFill>
                <a:latin typeface="Times New Roman"/>
                <a:ea typeface="Times New Roman"/>
              </a:rPr>
              <a:t>третья стадия </a:t>
            </a:r>
            <a:r>
              <a:rPr lang="ru-RU" sz="1100" dirty="0">
                <a:latin typeface="Times New Roman"/>
                <a:ea typeface="Times New Roman"/>
              </a:rPr>
              <a:t>– рефлексия, самооценка, а также активная перестройка представлений в соответствии с новой информацией и формирование личного отношения к новым знаниям.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C:\Users\Жандос\Desktop\фото детей\20181121_102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6" y="238495"/>
            <a:ext cx="1920817" cy="1762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Жандос\Desktop\фото детей\20190304_081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2606"/>
            <a:ext cx="1674987" cy="171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Жандос\Desktop\фото детей\20190304_084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0" y="15316200"/>
            <a:ext cx="29854552" cy="223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Жандос\Desktop\фото детей\IMG-20181021-WA0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7" y="4581128"/>
            <a:ext cx="2116119" cy="1587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Жандос\Desktop\фото детей\IMG-20181021-WA00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24" y="4361995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077200" cy="1143000"/>
          </a:xfrm>
        </p:spPr>
        <p:txBody>
          <a:bodyPr/>
          <a:lstStyle/>
          <a:p>
            <a:pPr marL="0" marR="71755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ru-RU" sz="2000" dirty="0">
                <a:effectLst/>
                <a:latin typeface="Times New Roman"/>
                <a:ea typeface="Times New Roman"/>
              </a:rPr>
              <a:t>Для достижения результатов по данной технологии ученики должны довериться учителю, стать его союзником и соратником. Только в этом случае они научатся выражать и отстаивать свои мысли, учитывая при этом мнение других.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Уроки</a:t>
            </a:r>
            <a:r>
              <a:rPr lang="ru-RU" sz="2000" dirty="0">
                <a:effectLst/>
                <a:latin typeface="Times New Roman"/>
                <a:ea typeface="Times New Roman"/>
              </a:rPr>
              <a:t>, проведенные в рамках технологии критического мышления, помогают учителю сделать деятельность своих учеников интересной, полезной,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активной</a:t>
            </a:r>
            <a:r>
              <a:rPr lang="ru-RU" sz="2000" dirty="0">
                <a:effectLst/>
                <a:latin typeface="Times New Roman"/>
                <a:ea typeface="Times New Roman"/>
              </a:rPr>
              <a:t>. И в конечном результате, успешной.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3400" y="731520"/>
            <a:ext cx="7772400" cy="2697480"/>
          </a:xfrm>
        </p:spPr>
        <p:txBody>
          <a:bodyPr/>
          <a:lstStyle/>
          <a:p>
            <a:pPr marL="0" marR="71755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Критическое мышление </a:t>
            </a:r>
            <a:r>
              <a:rPr lang="ru-RU" sz="2400" dirty="0">
                <a:latin typeface="Times New Roman"/>
                <a:ea typeface="Times New Roman"/>
              </a:rPr>
              <a:t>помогает учащимся добывать на уроках новые знания, пропуская их через собственный опыт под неназойливым руководством учителя, у которого появляется возможность индивидуально подойти к каждому ребенку, дать возможность выразить себя.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8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573</Words>
  <Application>Microsoft Office PowerPoint</Application>
  <PresentationFormat>Экран (4:3)</PresentationFormat>
  <Paragraphs>49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Оформление по умолчанию</vt:lpstr>
      <vt:lpstr>Воздушный поток</vt:lpstr>
      <vt:lpstr>1_Воздушный поток</vt:lpstr>
      <vt:lpstr>2_Воздушный поток</vt:lpstr>
      <vt:lpstr>3_Воздушный поток</vt:lpstr>
      <vt:lpstr>  Алиманова Жанна Галимжановна учитель начальных классов Акмолинская область Зерендинский район с. Куропаткино</vt:lpstr>
      <vt:lpstr>Презентация PowerPoint</vt:lpstr>
      <vt:lpstr>      Тема доклада: «Применение элементов   критического мышления на уроках  начальной школы» </vt:lpstr>
      <vt:lpstr>Под критическими мышлением понимают проявление детской любознательности, выработку собственной точки зрения по определенному вопросу, способность отстоять её логическими доводами, использование исследовательских методов.</vt:lpstr>
      <vt:lpstr>Применение  технологии  критического  мышления</vt:lpstr>
      <vt:lpstr>Презентация PowerPoint</vt:lpstr>
      <vt:lpstr>Презентация PowerPoint</vt:lpstr>
      <vt:lpstr>Презентация PowerPoint</vt:lpstr>
      <vt:lpstr>Для достижения результатов по данной технологии ученики должны довериться учителю, стать его союзником и соратником. Только в этом случае они научатся выражать и отстаивать свои мысли, учитывая при этом мнение других.  Уроки, проведенные в рамках технологии критического мышления, помогают учителю сделать деятельность своих учеников интересной, полезной, активной. И в конечном результате, успешной.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Проектирование на уроках</vt:lpstr>
      <vt:lpstr>    Изменения, которые произошли в нашем обществе, повлекли за собой изменение целей современного образования, изменение всех составляющих методической системы учителя.  Результатом обучения и воспитания в начальной школе должна стать готовность детей к овладению современными средствами информации и способность актуализировать их для самостоятельного постижения знаний, то есть речь идет о развитии у детей начальной школы общеучебных умений и навыков (интеллектуальных, коммуникативных, организационных).   И чем прочнее и шире знания, тем легче дети будут получать другие знания. И, следовательно, будет гибче мышление ребенка.   Обогащение содержания образования интеллектуальными умениями и способами творческой деятельности происходит через внедрение новых программ, развивающих технологий и методов.  </vt:lpstr>
      <vt:lpstr>Уважаемые коллеги,  желаю успехов!!!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Жандос</cp:lastModifiedBy>
  <cp:revision>129</cp:revision>
  <cp:lastPrinted>1601-01-01T00:00:00Z</cp:lastPrinted>
  <dcterms:created xsi:type="dcterms:W3CDTF">1601-01-01T00:00:00Z</dcterms:created>
  <dcterms:modified xsi:type="dcterms:W3CDTF">2019-03-28T10:57:11Z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