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3" r:id="rId4"/>
    <p:sldId id="286" r:id="rId5"/>
    <p:sldId id="256" r:id="rId6"/>
    <p:sldId id="267" r:id="rId7"/>
    <p:sldId id="268" r:id="rId8"/>
    <p:sldId id="269" r:id="rId9"/>
    <p:sldId id="270" r:id="rId10"/>
    <p:sldId id="284" r:id="rId11"/>
    <p:sldId id="271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062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05.05.2021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05.05.2021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2020-2021 ОҚУ ЖЫЛЫНДА ЖАЗҒЫ МЕКТЕПТІ ҰЙЫМДАСТЫРУ ТУРАЛЫ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29350" y="1235006"/>
            <a:ext cx="547497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0281560"/>
              </p:ext>
            </p:extLst>
          </p:nvPr>
        </p:nvGraphicFramePr>
        <p:xfrm>
          <a:off x="397144" y="1482089"/>
          <a:ext cx="5614357" cy="4022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995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418976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253979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127407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1127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563446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3A69DE93-AD7D-45CF-A654-0F9A33F7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5036494"/>
              </p:ext>
            </p:extLst>
          </p:nvPr>
        </p:nvGraphicFramePr>
        <p:xfrm>
          <a:off x="417922" y="479164"/>
          <a:ext cx="5101262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17982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704088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307592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6C88914-D387-4A53-A6C9-5C7BD9D7F8EC}"/>
              </a:ext>
            </a:extLst>
          </p:cNvPr>
          <p:cNvSpPr txBox="1"/>
          <p:nvPr/>
        </p:nvSpPr>
        <p:spPr>
          <a:xfrm>
            <a:off x="276190" y="2379256"/>
            <a:ext cx="538472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63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72DBC5B-58B3-4540-A7D8-FAE39B061722}"/>
              </a:ext>
            </a:extLst>
          </p:cNvPr>
          <p:cNvSpPr txBox="1"/>
          <p:nvPr/>
        </p:nvSpPr>
        <p:spPr>
          <a:xfrm>
            <a:off x="6786806" y="563905"/>
            <a:ext cx="44603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4825FDA-7282-499C-B0E0-5E04531B0DF1}"/>
              </a:ext>
            </a:extLst>
          </p:cNvPr>
          <p:cNvSpPr txBox="1"/>
          <p:nvPr/>
        </p:nvSpPr>
        <p:spPr>
          <a:xfrm>
            <a:off x="6786806" y="2371990"/>
            <a:ext cx="491751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63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72890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338769" y="3382061"/>
            <a:ext cx="53644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3FB4221-2DCB-45EA-9864-7E1958DD4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5159163"/>
              </p:ext>
            </p:extLst>
          </p:nvPr>
        </p:nvGraphicFramePr>
        <p:xfrm>
          <a:off x="385138" y="1154938"/>
          <a:ext cx="5163102" cy="19869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3426835484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863953992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3024989351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89481485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00925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887118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34252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93714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8614384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8593881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x-non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B4DACD3-E95B-485B-B540-EB509857BEE5}"/>
              </a:ext>
            </a:extLst>
          </p:cNvPr>
          <p:cNvSpPr txBox="1"/>
          <p:nvPr/>
        </p:nvSpPr>
        <p:spPr>
          <a:xfrm>
            <a:off x="5912357" y="563969"/>
            <a:ext cx="5837683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63" indent="-182563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11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23950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03F5B3-278A-4D87-9AF2-2CD433DC998C}"/>
              </a:ext>
            </a:extLst>
          </p:cNvPr>
          <p:cNvSpPr txBox="1"/>
          <p:nvPr/>
        </p:nvSpPr>
        <p:spPr>
          <a:xfrm>
            <a:off x="364547" y="260678"/>
            <a:ext cx="4930587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94E7963-462E-4F7B-A3AE-E67220D6B2D7}"/>
              </a:ext>
            </a:extLst>
          </p:cNvPr>
          <p:cNvSpPr txBox="1"/>
          <p:nvPr/>
        </p:nvSpPr>
        <p:spPr>
          <a:xfrm>
            <a:off x="5732109" y="423112"/>
            <a:ext cx="631895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841153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165614" y="767122"/>
            <a:ext cx="5474970" cy="584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63596745"/>
              </p:ext>
            </p:extLst>
          </p:nvPr>
        </p:nvGraphicFramePr>
        <p:xfrm>
          <a:off x="341586" y="1651116"/>
          <a:ext cx="5163102" cy="29964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20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906712"/>
                  </a:ext>
                </a:extLst>
              </a:tr>
              <a:tr h="2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5614951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5698998" y="626837"/>
            <a:ext cx="6224568" cy="611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рекомендуется повторение всех сложных тем;</a:t>
            </a: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Сечения многогранников и тел вращения».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9319056"/>
              </p:ext>
            </p:extLst>
          </p:nvPr>
        </p:nvGraphicFramePr>
        <p:xfrm>
          <a:off x="195282" y="983604"/>
          <a:ext cx="5163102" cy="5000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906712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9326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114137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2397513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1966625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3587100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34480502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05175" y="682592"/>
            <a:ext cx="5908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x-none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21427697"/>
              </p:ext>
            </p:extLst>
          </p:nvPr>
        </p:nvGraphicFramePr>
        <p:xfrm>
          <a:off x="640712" y="757745"/>
          <a:ext cx="5163102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3A16F83-E16C-412F-986F-793204A1B707}"/>
              </a:ext>
            </a:extLst>
          </p:cNvPr>
          <p:cNvSpPr txBox="1"/>
          <p:nvPr/>
        </p:nvSpPr>
        <p:spPr>
          <a:xfrm>
            <a:off x="172016" y="3259110"/>
            <a:ext cx="5911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758663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665584"/>
              </p:ext>
            </p:extLst>
          </p:nvPr>
        </p:nvGraphicFramePr>
        <p:xfrm>
          <a:off x="375728" y="542872"/>
          <a:ext cx="5163102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AC1FDB6-48BA-4A84-A6FD-06024FF36822}"/>
              </a:ext>
            </a:extLst>
          </p:cNvPr>
          <p:cNvSpPr txBox="1"/>
          <p:nvPr/>
        </p:nvSpPr>
        <p:spPr>
          <a:xfrm>
            <a:off x="177017" y="2722645"/>
            <a:ext cx="5361813" cy="421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lvl="0" algn="just">
              <a:tabLst>
                <a:tab pos="270510" algn="l"/>
              </a:tabLst>
            </a:pP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x-none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4858CB4-B766-4709-BA21-6912A4ACA190}"/>
              </a:ext>
            </a:extLst>
          </p:cNvPr>
          <p:cNvSpPr txBox="1"/>
          <p:nvPr/>
        </p:nvSpPr>
        <p:spPr>
          <a:xfrm>
            <a:off x="5871211" y="696826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x-none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ECE949-18E3-4EBE-B476-0C535A9396A8}"/>
              </a:ext>
            </a:extLst>
          </p:cNvPr>
          <p:cNvSpPr txBox="1"/>
          <p:nvPr/>
        </p:nvSpPr>
        <p:spPr>
          <a:xfrm>
            <a:off x="5871211" y="3345580"/>
            <a:ext cx="6051042" cy="319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kk-K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871163C6-2226-44E7-892F-6B224976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5031832"/>
              </p:ext>
            </p:extLst>
          </p:nvPr>
        </p:nvGraphicFramePr>
        <p:xfrm>
          <a:off x="375728" y="2204032"/>
          <a:ext cx="5163102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2205721146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3817174177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153094618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929342038"/>
                    </a:ext>
                  </a:extLst>
                </a:gridCol>
              </a:tblGrid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75767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8006122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1105937"/>
              </p:ext>
            </p:extLst>
          </p:nvPr>
        </p:nvGraphicFramePr>
        <p:xfrm>
          <a:off x="596803" y="875706"/>
          <a:ext cx="5163102" cy="2514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7953C7-EFF5-4D39-A927-1AE09AAF4AD3}"/>
              </a:ext>
            </a:extLst>
          </p:cNvPr>
          <p:cNvSpPr txBox="1"/>
          <p:nvPr/>
        </p:nvSpPr>
        <p:spPr>
          <a:xfrm>
            <a:off x="6177920" y="692497"/>
            <a:ext cx="5482943" cy="6271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2707FC-71A0-417B-8307-7D0478C4FB67}"/>
              </a:ext>
            </a:extLst>
          </p:cNvPr>
          <p:cNvSpPr txBox="1"/>
          <p:nvPr/>
        </p:nvSpPr>
        <p:spPr>
          <a:xfrm>
            <a:off x="186138" y="3327636"/>
            <a:ext cx="58214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12622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Тыңдағандарыңызға рахмет!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6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 КЕЗЕҢІ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1486CF7-D922-4736-A3B6-C4D4405C772C}"/>
              </a:ext>
            </a:extLst>
          </p:cNvPr>
          <p:cNvSpPr/>
          <p:nvPr/>
        </p:nvSpPr>
        <p:spPr>
          <a:xfrm>
            <a:off x="6717018" y="1621732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k-KZ" sz="1400" b="1" dirty="0" smtClean="0">
                <a:solidFill>
                  <a:schemeClr val="tx1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  <a:sym typeface="Calibri"/>
              </a:rPr>
              <a:t>АТА-АНАЛАР ӨТІНІШІ БОЙЫНША ҰЙЫМДАСТЫРУ</a:t>
            </a: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21151828"/>
              </p:ext>
            </p:extLst>
          </p:nvPr>
        </p:nvGraphicFramePr>
        <p:xfrm>
          <a:off x="488887" y="2214664"/>
          <a:ext cx="5125142" cy="2547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:a16="http://schemas.microsoft.com/office/drawing/2014/main" xmlns="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:a16="http://schemas.microsoft.com/office/drawing/2014/main" xmlns="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ҚАШЫҚТЫҚТАН / АРАЛАС ОҚЫТУ РЕЖИМІНДЕГІ МЕКТЕПТЕР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Quattrocento Sans"/>
                        </a:rPr>
                        <a:t>6, 7, 8, 10 СЫНЫП ОҚУШЫЛАРЫ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АРАЛАС ОҚЫТУ РЕЖИМІНДЕГІ МЕКТЕПТЕР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ДӘСТҮРЛІ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ТҮРДЕ ОҚЫТЫЛҒАН 1-5 СЫНЫПТАР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БАРЛЫҚ МЕКТЕПТЕР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 СЫНЫП ОҚУШЫЛАРЫ ӨЗ ЕРКІ БОЙЫНША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xmlns="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7668125"/>
              </p:ext>
            </p:extLst>
          </p:nvPr>
        </p:nvGraphicFramePr>
        <p:xfrm>
          <a:off x="6544893" y="2094920"/>
          <a:ext cx="5296755" cy="305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:a16="http://schemas.microsoft.com/office/drawing/2014/main" xmlns="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:a16="http://schemas.microsoft.com/office/drawing/2014/main" xmlns="" val="4154738998"/>
                    </a:ext>
                  </a:extLst>
                </a:gridCol>
              </a:tblGrid>
              <a:tr h="10253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300-ГЕ 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ДЕЙН ОҚУШЫЛАРЫ БАР 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МЕКТЕПТЕР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 ЖЫЛЫ БОЙЫНДА ДӘСТҮРЛІ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ТҮРДЕ ОҚЫТЫЛҒАНДАР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1-5 КЕЗЕКШІ СЫНЫПТАР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ОҚУ ЖЫЛЫ БОЙЫНДА ДӘСТҮРЛІ</a:t>
                      </a:r>
                      <a:r>
                        <a:rPr lang="ru-RU" sz="14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ТҮРДЕ ОҚЫТЫЛҒАНДАР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9,11 СЫНЫП БІТІРУШІЛЕРІ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БАРЛЫҒЫ</a:t>
                      </a:r>
                      <a:endParaRPr lang="ru-RU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98073" y="1607913"/>
            <a:ext cx="4721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ЖАЗҒЫ МЕКТЕПТІ ҰЙЫМДАСТЫРУ БОЙЫНША ҰСЫНЫСТАР</a:t>
            </a:r>
            <a:endParaRPr lang="ru-RU" sz="1400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625" y="538389"/>
            <a:ext cx="11686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– 26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мамыр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- 19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м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аусым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аралығында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тілек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білдірген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ата-аналарының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өтініші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шектеу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шаралары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кезеңінде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білімдегі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жіберілген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олқылықтардың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орнын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толтыру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мақсатында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ұйымдастырылады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8073" y="5490677"/>
            <a:ext cx="11100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ПӘНДЕРДІ ПЕДАГОГТЕР ТАРИФТЕУ БОЙЫНША САҒАТТАРДЫҢ БӨЛІНУІНЕ СӘЙКЕС </a:t>
            </a:r>
            <a:r>
              <a:rPr lang="ru-RU" b="1" dirty="0" smtClean="0"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ЖҮРГІЗЕДІ</a:t>
            </a:r>
            <a:endParaRPr lang="ru-RU" b="1" dirty="0" smtClean="0"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КАДРМЕН ҚАМТАМАСЫЗ ЕТУ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16955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Сабақ жүргізгені үшін педагогтерге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қосымша қаржыландыру талап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етілмейді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Педагогтар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ағымдағы оқу жылына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бекітілген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жүктеме аясында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істейді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Кезекті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еңбек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демалысы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маусымнан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беріледі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ЖАЗҒЫ МЕКТЕПКЕ ҚАБЫЛДАУ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МЕКТЕПТІ ҰЙЫМДАСТЫРУ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 Narrow" panose="020B0606020202030204" pitchFamily="34" charset="0"/>
              </a:rPr>
              <a:t>Қ</a:t>
            </a:r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АУІПСІЗДІК ШАРАЛАРЫН САҚТАУ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4858" y="3748738"/>
            <a:ext cx="5589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мектептің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қатысушыларына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санитарлық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қауіпсіздік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нұсқау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беру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Кіре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берістегі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температураны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күнделікті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өлшеу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маскалар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Қолды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жиі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жуу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Бөлмелерді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ылғалды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сүрту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желдету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кварцтау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Бұқаралық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іс-шаралар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өткізілмейді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644804"/>
            <a:ext cx="53590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Ата-анасының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заңды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өкілдерінің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өтініші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мектепте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тегін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Үлгерімі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нашар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оқушыларға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баса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назар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аудара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сабақтарды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ұйымдастыру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Сабақтарға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еркін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формада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қатысу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ҚҰЖАТТАРДЫ ЖҮРГІЗУ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директорының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бұйрығы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жылы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аяқталғанға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2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апта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бұрын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Жазғы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мектептің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жоспарын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бекіту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сынып-жиынтықтардың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тізімі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пәндерінің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тізімі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Орта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қысқа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жоспарлар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Уақытша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сынып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журналдары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жобалық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зерттеулер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зертханалық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жұмыстар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таза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ауадағы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сабақтар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т. б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Үйге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тапсырмалар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берілмейді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ЖҰМЫС ТҮРЛЕРІ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98488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ОРДАБАСЫ АУДАНЫ БОЙЫНША ЖАЗҒЫ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МЕКТЕПТІ ҰЙЫМДАСТЫРУ БОЙЫНША ҰСЫНЫСТАР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100" y="1066490"/>
            <a:ext cx="116993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587" indent="-342900" algn="just">
              <a:buFont typeface="+mj-lt"/>
              <a:buAutoNum type="arabicPeriod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АТА-АНАЛАРМЕН ЖӘНЕ ПЕДАГОГИКАЛЫҚ ҰЖЫММЕН ЖИНАЛЫС ӨТКІЗУ, ЖАЗҒЫ МЕКТЕП ТАЛАПТАРЫН ТҮСІНДІРУ –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4-6 МАМЫР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71587" indent="-342900" algn="just"/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kk-KZ" sz="1500" b="1" dirty="0" smtClean="0">
                <a:latin typeface="Arial" pitchFamily="34" charset="0"/>
                <a:cs typeface="Arial" pitchFamily="34" charset="0"/>
              </a:rPr>
              <a:t>2.   АТА-АНАЛАР ӨТІНІШТЕРІН ЖИНАУ – </a:t>
            </a:r>
            <a:r>
              <a:rPr lang="kk-KZ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10-11 МАМЫР.</a:t>
            </a:r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71587" indent="-342900" algn="just">
              <a:buFont typeface="+mj-lt"/>
              <a:buAutoNum type="arabicPeriod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3.   ЖАЗҒЫ МЕКТЕПТІҢ ЖҰМЫС ЖОСПАРЫН ҚҰРУ –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МАМЫР. </a:t>
            </a:r>
          </a:p>
          <a:p>
            <a:pPr marL="371587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4.    МЕКТЕП ДИРЕКТОРЫНЫҢ ЖАЗҒЫ МЕКТЕП ЖҰМЫСЫ ТУРАЛЫ БҰЙРЫҒЫ –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МАМЫР</a:t>
            </a:r>
          </a:p>
          <a:p>
            <a:pPr marL="371587" indent="-342900" algn="just">
              <a:buFont typeface="+mj-lt"/>
              <a:buAutoNum type="arabicPeriod"/>
            </a:pPr>
            <a:endParaRPr lang="ru-RU" sz="1500" b="1" u="sng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ru-RU" sz="1500" b="1" dirty="0" smtClean="0">
                <a:latin typeface="Arial" pitchFamily="34" charset="0"/>
                <a:cs typeface="Arial" pitchFamily="34" charset="0"/>
              </a:rPr>
              <a:t>5.    БҰЙРЫҚТА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БЕКІТІЛУІ ҚАЖЕТ:</a:t>
            </a:r>
          </a:p>
          <a:p>
            <a:pPr marL="371587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kk-KZ" sz="1500" b="1" dirty="0" smtClean="0">
                <a:latin typeface="Arial" pitchFamily="34" charset="0"/>
                <a:cs typeface="Arial" pitchFamily="34" charset="0"/>
              </a:rPr>
              <a:t>ЖАЗҒЫ МЕКТЕПТІҢ ЖҰМЫС ЖОСПАРЫ</a:t>
            </a:r>
          </a:p>
          <a:p>
            <a:pPr marL="828787" lvl="1" indent="-342900" algn="just"/>
            <a:endParaRPr lang="kk-KZ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БІЛІМ АЛУШЫЛАР МЕН СЫНЫП-ЖИЫНТЫҚТАРДЫҢ ТІЗІМІ</a:t>
            </a:r>
          </a:p>
          <a:p>
            <a:pPr marL="828787" lvl="1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САБАҚ ӨТЕТІН МҰҒАЛІМДЕРДІҢ ТІЗІМІ</a:t>
            </a:r>
          </a:p>
          <a:p>
            <a:pPr marL="828787" lvl="1" indent="-342900" algn="just">
              <a:buFont typeface="Arial" pitchFamily="34" charset="0"/>
              <a:buChar char="•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ОҚУ ПӘНДЕРІНІҢ ТІЗІМІ</a:t>
            </a:r>
          </a:p>
          <a:p>
            <a:pPr marL="828787" lvl="1" indent="-342900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828787" lvl="1" indent="-342900" algn="just">
              <a:buFont typeface="Arial" pitchFamily="34" charset="0"/>
              <a:buChar char="•"/>
            </a:pPr>
            <a:r>
              <a:rPr lang="kk-KZ" sz="1500" b="1" dirty="0" smtClean="0">
                <a:latin typeface="Arial" pitchFamily="34" charset="0"/>
                <a:cs typeface="Arial" pitchFamily="34" charset="0"/>
              </a:rPr>
              <a:t>САБАҚ КЕСТЕСІ</a:t>
            </a: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>
              <a:buFont typeface="Arial" pitchFamily="34" charset="0"/>
              <a:buChar char="•"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71587" indent="-342900" algn="just">
              <a:buAutoNum type="arabicPeriod" startAt="6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БІРЛЕСКЕН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ҚЫСҚА МЕРЗІМДІ САБАҚ ЖОСПАРЛАРЫН ҚҰРУ – </a:t>
            </a:r>
            <a:r>
              <a:rPr lang="ru-RU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13 - 21 МАМЫР</a:t>
            </a:r>
          </a:p>
          <a:p>
            <a:pPr marL="371587" indent="-342900" algn="just"/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71587" indent="-342900" algn="just"/>
            <a:r>
              <a:rPr lang="kk-KZ" sz="1500" b="1" dirty="0" smtClean="0">
                <a:latin typeface="Arial" pitchFamily="34" charset="0"/>
                <a:cs typeface="Arial" pitchFamily="34" charset="0"/>
              </a:rPr>
              <a:t>7.    УАҚЫТША СЫНЫП ЖУРНАЛЫН ӘЗІРЛЕУ –</a:t>
            </a:r>
            <a:r>
              <a:rPr lang="kk-KZ" sz="1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24 МАМЫР </a:t>
            </a:r>
            <a:endParaRPr lang="ru-RU" sz="15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50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ЖАЗҒЫ МЕКТЕПТІ ҰЙЫМДАСТЫРУ БОЙЫНША ҰСЫНЫСТАР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574" y="991334"/>
            <a:ext cx="1169930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>
                <a:latin typeface="Arial" pitchFamily="34" charset="0"/>
                <a:cs typeface="Arial" pitchFamily="34" charset="0"/>
              </a:rPr>
              <a:t>Әдістемелік бірлестіктерде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ең күрделі тақырыптарды 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таңдау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және олардың санын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ТАЛҚЫЛАУ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Оқытудың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ОҢТАЙЛЫ ӘДІСТЕРІ МЕН ТӘСІЛДЕРІН ТАҢДАУ (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материалын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бекіту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қысқа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сабақ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жоспарларын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ҚҰРУ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алушыларға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ЖЕКЕ КОНСУЛЬТАЦИЯЛАР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НЕГІЗГІ ПӘНДЕР БОЙЫНША,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оның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педагогикалық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орындарының,колледждердің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студенттерін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тарта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КОНСУЛЬТАЦИЯЛАР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Құпиялылық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режимінен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шыққан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>
                <a:latin typeface="Arial" pitchFamily="34" charset="0"/>
                <a:cs typeface="Arial" pitchFamily="34" charset="0"/>
              </a:rPr>
              <a:t>PISA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тапсырмаларын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сабақтарда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БЕЛСЕНДІ ҚОЛДАНУ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Оқу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сауаттылығы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ДАҒДЫЛАРЫН ДАМЫТУ («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</a:t>
            </a: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қитын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мектеп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»)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ақпаратпен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істеу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ДАҒДЫЛАРЫН ДАМЫТУ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Шаблондық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алгоритмдерді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қолданудың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орнына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ерекше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практикалық-бағдарланған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тәсілдерді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іздей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математикадағы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есептерді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шешу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ӘДІСТЕРІН ҚОЛДАНУ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МӘТІНМЕН ЖҰМЫС,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мәтін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тапсырмаларды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орындау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тыңдалым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айтылым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оқылым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жазылым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8687" algn="just"/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sz="1500" b="1" dirty="0" err="1" smtClean="0">
                <a:latin typeface="Arial" pitchFamily="34" charset="0"/>
                <a:cs typeface="Arial" pitchFamily="34" charset="0"/>
              </a:rPr>
              <a:t>Практикалық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err="1">
                <a:latin typeface="Arial" pitchFamily="34" charset="0"/>
                <a:cs typeface="Arial" pitchFamily="34" charset="0"/>
              </a:rPr>
              <a:t>тапсырмаларды</a:t>
            </a:r>
            <a:r>
              <a:rPr lang="ru-RU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ОРЫНДАУ</a:t>
            </a:r>
            <a:endParaRPr lang="ru-RU" sz="1500" b="1" dirty="0" smtClean="0">
              <a:latin typeface="Arial" pitchFamily="34" charset="0"/>
              <a:ea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50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КҮТІЛЕТІН НӘТИЖЕЛЕР</a:t>
            </a:r>
            <a:endParaRPr lang="ru-RU" sz="2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246769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Білімдегі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олқылықтардың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орнын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толтырады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Пәндер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қиындықтар аймағын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анықтайды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бағытын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Командалық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оқыту дағдыларын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Оқуға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деген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ынтасы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артады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(коммуникация,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креативтілік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сыни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ойлау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Зерттеу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қызметінің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дағдылары қалыптастырылады;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танымдық тәжірибе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Практикалық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міндеттерді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дағдысы қалыптасады;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Өткен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оқу материалын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игереді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ОҚУШЫЛАР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ПЕДАГОГТАР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2978" y="4383138"/>
            <a:ext cx="311075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АТА-АНАЛАР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67765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алушылардың оқу жетістіктерін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талдайды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беру,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тәрбие міндеттерін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құрады;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алушылардың 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сапасын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теңестіру үшін жағдай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жасайды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Қиындықтар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саласын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анықтау негізінде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алушылармен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командалық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жұмыс ұйымдастырады;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кәсіби бастамаларын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көрсетеді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балалар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бастамаларын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қолдайды;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Инновациялық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бағдарламалар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жобаларды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пайдалананады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алушыларға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олардың қажеттіліктеріне сәйкес сапалы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байланыс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береді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сүйемелдейді.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60043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Алдыңғы оқу жылының қорытындысы бойынша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қызметтерін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қажеттіліктеріне сәйкес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оқиды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Баланың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дамуын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қамтамасыз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қолдау процесіне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ата-аналар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қатысады;</a:t>
            </a:r>
            <a:endPara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Балалардың еңбекпен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қамтылуын қамтамасыз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етеді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жазғы кезеңде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бос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уақытын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ұйымдастырады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91753" y="4463299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МЕКТЕПТЕР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5191096"/>
            <a:ext cx="5498870" cy="95410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Пәндер бойынша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 жұмыс жоспарларын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орта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мерзімді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оқу жоспарларын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түзетеді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Мұғалімдерге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қысқа мерзімді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жоспарларды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түзету мүмкіндігін ұсынады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даралау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8002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5284866"/>
              </p:ext>
            </p:extLst>
          </p:nvPr>
        </p:nvGraphicFramePr>
        <p:xfrm>
          <a:off x="402555" y="1213041"/>
          <a:ext cx="5163102" cy="16030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482808" y="3095112"/>
            <a:ext cx="50025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CA0951-B6F1-4346-8D0E-E34BDD653376}"/>
              </a:ext>
            </a:extLst>
          </p:cNvPr>
          <p:cNvSpPr txBox="1"/>
          <p:nvPr/>
        </p:nvSpPr>
        <p:spPr>
          <a:xfrm>
            <a:off x="6173028" y="809450"/>
            <a:ext cx="563575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370069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1525958"/>
              </p:ext>
            </p:extLst>
          </p:nvPr>
        </p:nvGraphicFramePr>
        <p:xfrm>
          <a:off x="479718" y="1243708"/>
          <a:ext cx="5163102" cy="15967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286722" y="3612511"/>
            <a:ext cx="5356098" cy="1626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E5BD066-8AE1-4CFF-BC9A-08EA55F2FB89}"/>
              </a:ext>
            </a:extLst>
          </p:cNvPr>
          <p:cNvSpPr txBox="1"/>
          <p:nvPr/>
        </p:nvSpPr>
        <p:spPr>
          <a:xfrm>
            <a:off x="6301133" y="789929"/>
            <a:ext cx="5739975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786382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3710790"/>
              </p:ext>
            </p:extLst>
          </p:nvPr>
        </p:nvGraphicFramePr>
        <p:xfrm>
          <a:off x="451314" y="1242558"/>
          <a:ext cx="5163102" cy="1483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C62B5C-3364-4F4A-B9E9-6CDFB6E20F46}"/>
              </a:ext>
            </a:extLst>
          </p:cNvPr>
          <p:cNvSpPr txBox="1"/>
          <p:nvPr/>
        </p:nvSpPr>
        <p:spPr>
          <a:xfrm>
            <a:off x="249659" y="3153358"/>
            <a:ext cx="556266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2D4C525-5EAF-43D4-B3E9-722C7C6D1630}"/>
              </a:ext>
            </a:extLst>
          </p:cNvPr>
          <p:cNvSpPr txBox="1"/>
          <p:nvPr/>
        </p:nvSpPr>
        <p:spPr>
          <a:xfrm>
            <a:off x="5964845" y="798318"/>
            <a:ext cx="59865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36840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4101</Words>
  <Application>Microsoft Office PowerPoint</Application>
  <PresentationFormat>Произвольный</PresentationFormat>
  <Paragraphs>833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2020-2021 ОҚУ ЖЫЛЫНДА ЖАЗҒЫ МЕКТЕПТІ ҰЙЫМДАСТЫРУ ТУРАЛЫ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Тыңдағандарыңызға рахмет!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МММ</cp:lastModifiedBy>
  <cp:revision>90</cp:revision>
  <dcterms:created xsi:type="dcterms:W3CDTF">2021-05-03T10:34:52Z</dcterms:created>
  <dcterms:modified xsi:type="dcterms:W3CDTF">2021-05-05T07:15:13Z</dcterms:modified>
</cp:coreProperties>
</file>