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63" r:id="rId4"/>
    <p:sldId id="286" r:id="rId5"/>
    <p:sldId id="256" r:id="rId6"/>
    <p:sldId id="267" r:id="rId7"/>
    <p:sldId id="268" r:id="rId8"/>
    <p:sldId id="269" r:id="rId9"/>
    <p:sldId id="270" r:id="rId10"/>
    <p:sldId id="284" r:id="rId11"/>
    <p:sldId id="271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062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279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76B8-12CF-4B98-B9DC-8DCAB7CE945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44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05.05.2021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616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22819" y="2251769"/>
            <a:ext cx="8428101" cy="207327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2020-2021 ОҚУ ЖЫЛЫНДА ЖАЗҒЫ МЕКТЕПТІ ҰЙЫМДАСТЫРУ ТУРАЛЫ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90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ТІЛІ МЕН ӘДЕБИЕТІ (5-10 СЫНЫПТАР)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29350" y="1235006"/>
            <a:ext cx="547497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Қайталау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тақырыптар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5-сынып: грамматикалық тақырыптар: етістік шақтары</a:t>
            </a:r>
          </a:p>
          <a:p>
            <a:pPr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6-сынып: Оралхан Бөкей «Апамның астауы», Қазақ халқының зергерлік өнері, Абай шығармашылығы бойынша, үстеу</a:t>
            </a:r>
          </a:p>
          <a:p>
            <a:pPr algn="just"/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7-сынып: Құрмалас сөйлемдер, М.Жұмабаев "Мен жастарға сенемін"өлеңі модулі, оқшау сөздер, Б.Ұзақов «Жантаза»</a:t>
            </a:r>
          </a:p>
          <a:p>
            <a:pPr algn="just"/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8-сынып: Ш.Айтматов «Кассандра таңбасы», грамматикалық тақырыптар: Сан есімдер, еліктеу сөздер, етістік райлары, стиль түрлері, үстеу, шылаулар. салалас құрмалас сөйлем түрлері</a:t>
            </a:r>
          </a:p>
          <a:p>
            <a:pPr algn="just"/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9-сынып: Алашордалықтар, туризм, биотехнология, І.Жансүгіров шығармашылығы</a:t>
            </a:r>
          </a:p>
          <a:p>
            <a:pPr algn="just"/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10-сынып: М.Шаханов «Компьютербасты жарты адамдар», Шешендік сөздер; грамматикалық тақырыптар: құрмалас сөйлемдердің (сабақтас құрмалас сөйлем, аралас құрмалас сөйлем) жасалу жолдары.</a:t>
            </a:r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0281560"/>
              </p:ext>
            </p:extLst>
          </p:nvPr>
        </p:nvGraphicFramePr>
        <p:xfrm>
          <a:off x="397144" y="1482089"/>
          <a:ext cx="5614357" cy="40224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13995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418976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253979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127407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11274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ән 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тақырыптар саны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Оның ішінде күрделі тақырыптар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5634460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ӘДЕБИЕТІ (5-10 СЫНЫПТАР)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3A69DE93-AD7D-45CF-A654-0F9A33F7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5036494"/>
              </p:ext>
            </p:extLst>
          </p:nvPr>
        </p:nvGraphicFramePr>
        <p:xfrm>
          <a:off x="417922" y="479164"/>
          <a:ext cx="5101262" cy="1844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7982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704088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307592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ән 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сағат саны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Күрделі тақырыптар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(ЖМБ)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(ҚГБ)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x-none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6C88914-D387-4A53-A6C9-5C7BD9D7F8EC}"/>
              </a:ext>
            </a:extLst>
          </p:cNvPr>
          <p:cNvSpPr txBox="1"/>
          <p:nvPr/>
        </p:nvSpPr>
        <p:spPr>
          <a:xfrm>
            <a:off x="276190" y="2379256"/>
            <a:ext cx="538472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Қайталау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тақырыптар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182563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5-сынып</a:t>
            </a: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«Қобыланды батыр» жыры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Тынымбай Нұрмағамбетов «Анасын сағынған бала» әңгімесі;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А.Байтұрсынұлы «Егіннің бастары» мысалы; 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Б.Соқпақбаев «Менің атым Қожа» хикаяты;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М.Қабанбай «Бауыр» әңгімесі. 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6-сынып</a:t>
            </a: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«Алып Ер Тұңға» жыры;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Абай Құнанбайұлы «Бірінші сөз», «Жетінші сөз», «Отыз бірінші сөз»; 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С.Мұратбеков «Жусан иісі» әңгімесі;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О.Бөкей «Тортай мінер ақбоз ат».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Қалқаман Әбдіқадыров «Қажымұқан» әңгімесі.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А.Алтай «Прописка» әңгімесі.</a:t>
            </a: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7-сынып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Орхон-Енисей ескерткіштері «Күлтегін» жыры;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«Қыз Жібек» жыры;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С.Аронұлы «Сүйінбай мен Қатағанның айтысы»;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М.Жұмабаев «Батыр Баян»;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М.Әуезов «Көксерек»;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М.Шаханов «Нарынқұм зауалы»;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Т.Әбдіков «Қонақтар».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72DBC5B-58B3-4540-A7D8-FAE39B061722}"/>
              </a:ext>
            </a:extLst>
          </p:cNvPr>
          <p:cNvSpPr txBox="1"/>
          <p:nvPr/>
        </p:nvSpPr>
        <p:spPr>
          <a:xfrm>
            <a:off x="6786806" y="563905"/>
            <a:ext cx="4460314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8-сынып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Ахмет Йассауи «Даналық кітабы»;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Ш.Құдайбердіұлы «Еңлік-Кебек» дастаны;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М.Дулатов «Бақытсыз Жамал» романы;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Б.Момышұлы «Ұшқан ұя» әңгімесі;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Д.Исабеков «Әпке» драмасы;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М.Мақатаев «Аққулар ұйықтағанда» поэмасы;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Т.Ахтанов «Күй аңызы» әңгімесі;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Р.Мұқанова «Мәңгілік бала бейне» әңгімесі.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4825FDA-7282-499C-B0E0-5E04531B0DF1}"/>
              </a:ext>
            </a:extLst>
          </p:cNvPr>
          <p:cNvSpPr txBox="1"/>
          <p:nvPr/>
        </p:nvSpPr>
        <p:spPr>
          <a:xfrm>
            <a:off x="6786806" y="2371990"/>
            <a:ext cx="4917514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9-сынып</a:t>
            </a:r>
          </a:p>
          <a:p>
            <a:pPr marL="182563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Сырым Датұлы «Балаби мен Сырым»;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Нысанбай жырау «Кенесары – Наурызбай»;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І.Жансүгіров «Құлагер» поэмасы;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Б.Майлин «Шұғаның белгісі» хикаяты;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Ғ.Мүсірепов «Ұлпан» романы;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Қажығали Мұхамбетқалиев «Тар кезең» романы.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(ЖМБ)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қарасөз, Отыз екінші қарасөздері;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М. Сәрсеке «Қаныш Сәтбаев» роман-эссе;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Ш. Мұртаза «Бесеудің хаты» драмасы;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Ж. Бөдеш «Жалғыз» поэмасы.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(ҚГБ)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қарасөзі, Отыз екінші қарасөзі, Отыз үшінші қарасөзі, «Ескендір» поэмасы;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Жүсіпбек Аймауытов «Ақбілек» романы;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Ә. Кекілбаев «Аңыздың ақыры» повесі;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М. Мағауин «Шақан - шері» романы;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Ш. Айтматов «Алғашқы ұстаз» повесі;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Қ. Жұмаділов «Тағдыр» романы; 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Шахимардан Құсайынов «Томирис» драмасы.</a:t>
            </a:r>
            <a:endParaRPr lang="x-none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9272890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338769" y="3382061"/>
            <a:ext cx="536448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класс  </a:t>
            </a:r>
          </a:p>
          <a:p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 главной информации; прямое и переносное значение слов чтение;</a:t>
            </a:r>
            <a:endParaRPr lang="x-non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омонимы, многозначные слова;</a:t>
            </a:r>
            <a:endParaRPr lang="x-non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орфографических ошибок с помощью словаря, редактирование предложений; рассуждение</a:t>
            </a:r>
            <a:endParaRPr lang="x-non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 и многозначные слова; эмоционально-окрашенные слова, гиперболы, эпитеты, сравнения, согласование именных частей речи в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роде.</a:t>
            </a:r>
            <a:endParaRPr lang="x-non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03FB4221-2DCB-45EA-9864-7E1958DD4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5159163"/>
              </p:ext>
            </p:extLst>
          </p:nvPr>
        </p:nvGraphicFramePr>
        <p:xfrm>
          <a:off x="385138" y="1154938"/>
          <a:ext cx="5163102" cy="19869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3426835484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863953992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3024989351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89481485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тем 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учебной программе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сложные темы</a:t>
                      </a:r>
                      <a:endParaRPr lang="x-non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00925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887118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34252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093714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8614384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x-none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8593881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x-none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x-none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235491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B4DACD3-E95B-485B-B540-EB509857BEE5}"/>
              </a:ext>
            </a:extLst>
          </p:cNvPr>
          <p:cNvSpPr txBox="1"/>
          <p:nvPr/>
        </p:nvSpPr>
        <p:spPr>
          <a:xfrm>
            <a:off x="5912357" y="563969"/>
            <a:ext cx="5837683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класс </a:t>
            </a: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</a:t>
            </a:r>
          </a:p>
          <a:p>
            <a:pPr marL="182563" indent="-182563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выявление структурных частей и объяснение смысла построения текста, фразеологизмы; сравнение стилистических особенностей различных текстов с учетом их композиционных особенностей (стихотворение, сказка, рассказ, заметка, репортаж, интервью);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редактирование текста с учетом его типа;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правописание суффиксов –Н-, -НН- в именах прилагательных; знаки препинания в предложениях с вводными конструкциями.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класс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511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использования языковых средств для привлечения внимания; аргументированный монолог;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ознакомительное и комментированное чтение;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значение отдельных слов и выражений в тексте, паронимы, вводные слова, повторы, прямой и обратный порядок слов в предложении;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смысловых, фактических, логических недочетов, редактирование  текста, изменение структуры  отдельных предложений или фрагментов текста;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с разными частями речи;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знаки препинания в простых, осложненных обособленным определением и обстоятельством предложениях</a:t>
            </a:r>
            <a:r>
              <a:rPr lang="ru-RU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x-none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kk-KZ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423950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03F5B3-278A-4D87-9AF2-2CD433DC998C}"/>
              </a:ext>
            </a:extLst>
          </p:cNvPr>
          <p:cNvSpPr txBox="1"/>
          <p:nvPr/>
        </p:nvSpPr>
        <p:spPr>
          <a:xfrm>
            <a:off x="364547" y="260678"/>
            <a:ext cx="4930587" cy="6724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k-KZ" sz="13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дискуссии, аргументация, выводы;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характерные черты, языковые и жанровые особенности публицистического, разговорного, научного, официально-делового стилей;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разграничение факта и мнения,  разные виды чтения, в том числе изучающее;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исправление смысловых, фактических, логических, стилистических недочетов, редактирование текста, изменение структуры текста;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обособленные члены предложения, знаки препинания при уточняющих членах предложения.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14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модели речевого поведения в соответствии с речевыми нормами в конкретной ситуации;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особенностей и роли структуры текста в передаче основной мысли,  аббревиация, парцелляция, ирония, намёк, преуменьшение, преувеличение и другие приемы;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разные виды плана, в том числе цитатный, тезисный;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орфографические нормы.</a:t>
            </a:r>
            <a:endParaRPr lang="x-none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94E7963-462E-4F7B-A3AE-E67220D6B2D7}"/>
              </a:ext>
            </a:extLst>
          </p:cNvPr>
          <p:cNvSpPr txBox="1"/>
          <p:nvPr/>
        </p:nvSpPr>
        <p:spPr>
          <a:xfrm>
            <a:off x="5732109" y="423112"/>
            <a:ext cx="6318959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основной мысли с учетом невербальных средств общения;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дебатах, аргументация собственной позиции;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 специальной лексики, аббревиации, перифразы,  аллюзии, эвфемизмов и других средств выразительности в   тексте;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стилистических особенностей  текстов с учетом темы, основной мысли, проблемы, цели,  целевой аудитории, позиции автора;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корректировка и редактирование всех имеющихся недочетов в тексте с учетом целей, целевой аудитории,  ситуации общения и воздействия на читателя;.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знаков препинания в простых, простых осложненных и сложных предложениях; использование лексики официально-делового стиля, публицистического и научного стилей, стилистических фигур в соответствии с целью и ситуацией общения.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деловой беседе, решение проблемы и достижение договоренности;  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изобразительно-выразительных средств, стилистических фигур и других приемов в тексте; формулирование вопросов для исследования и гипотезы по прочитанному тексту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написание текстов-описаний и текстов-повествований в различных жанрах с использованием приемов, отражающих убеждения, взгляды и чувства автора; корректировка и редактирование всех имеющихся недочетов в тексте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</a:t>
            </a:r>
            <a:r>
              <a:rPr lang="ru-RU" sz="1400" i="1" u="sng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841153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НЕМЕЦКИЙ ЯЗЫК (1-11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165614" y="767122"/>
            <a:ext cx="5474970" cy="584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endParaRPr lang="ru-RU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kk-KZ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 классе «Heißes und Kaltes», «In Kasachstan», «Weg zur Schule», «Kopfzeugen  und Masken», «Heißes und Kaltes»,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Fertigung von der Puppe», «Ungewöhnlicher Tanz».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2-м классе  «Den Rücken stärken», «Schulfotos», «Wegemarke und Schilder», «Mein Flugzeug», «Und jetzt zusammen»;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3-м классе  «Kreatives Projekt», «Tag und Nacht», «Lichtquellen», «Schattenspiel», «Goethe»;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4-м классе  «Äsop-Fabel», «Folklore», «Drachen und Wunderwesen», «Auf der Suche nach Sсhätzen», «Schätze unseres Planets», «Planeten des Sonnensystems», «Langsame Autos».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5-м классе «Unsere Heimat - Kasachstan. Reise durch Kasachstan», «Traditionen und Folklore», «Ökologie und Lebenssicherheit»; 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6-м классе  «Die Erde – unser Haus»,  «Kasachische und deutsche Kultur», «Gesunde Lebensweise»,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Gesunde Lebensweise»;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7-м классе  «Hervorragende Persönlichkeiten meiner Region», «Musik und Literatur», «Beruf der Zukunft», «Schüleraustauschprogramm in aller Welt»;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8-м классе  «Innovationen in der Welt Erfindungen, die die Welt  verändert haben»,  «Zeit der Friedenstiftung», «Der Mensch und sein Können»;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9-м классе  «Alternative Energiequellen», «Berufsauswahl», «Persönlichkeitsentwicklung»;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10-м классе  «Soziale Sicherheit – Staatsfortschritt», «Wie sind Führereigenschaften zu entfalten», «Wissenschaft und Technik»;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11-м классе  «Soziale Sicherheit – Staatsfortschritt», « IT-Technoligien», «Wie sind  Führereigenschaften zu entfalten», «Wirtschaft und Konkurrenzfähigkeit des Landes».</a:t>
            </a:r>
            <a:endParaRPr lang="x-none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3596745"/>
              </p:ext>
            </p:extLst>
          </p:nvPr>
        </p:nvGraphicFramePr>
        <p:xfrm>
          <a:off x="341586" y="1651116"/>
          <a:ext cx="5163102" cy="29964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2061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9906712"/>
                  </a:ext>
                </a:extLst>
              </a:tr>
              <a:tr h="2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89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5614951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МАТЕМАТИКА, АЛГЕБРА, ГЕОМЕТРИЯ, АЛГЕБРА И НАЧАЛА АНАЛИЗА (5-11 КЛАССЫ) 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5698998" y="626837"/>
            <a:ext cx="6224568" cy="6113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Темы учебной программы для повторения и закрепления</a:t>
            </a:r>
          </a:p>
          <a:p>
            <a:pPr lvl="0" algn="just"/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5 классе «Действия над обыкновенными и десятичными дробями», «Проценты», «Решение текстовых задач»;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6 классе «Действия над рациональными числами», «Линейные уравнения с одной переменной», «Линейные неравенства с одной переменной и их системы»;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7 классе «Преобразование выражений, содержащих степени», «Разложение на множители и тождественные преобразования выражений», «Формулы сокращенного умножения», «Алгебраические дроби и действия над ними»;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8 классе «Квадратные уравнения», «Квадратичная функция», «Рациональные неравенства», «Решение текстовых задач»;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9 классе «Формулы тригонометрии», «Решение текстовых задач на прогрессии»;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10 классе «Тригометрические уравнения», «Тригонометрические неравенства», «Применение производной»; «Функция, ее свойства и график»;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11 классе «Нахождение площади фигур и объема тел», «Преобразование рациональных и иррациональных выражений», «Логарифм числа», «Показательные и логарифмические уравнения и неравенства».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7-9 классах основная часть тем является сложной, поэтому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рекомендуется повторение всех сложных тем;</a:t>
            </a: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10 классе «Векторы в пространстве»;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11 классе «Нахождение площади и объема многогранников и тел вращения»; «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Сечения многогранников и тел вращения».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319056"/>
              </p:ext>
            </p:extLst>
          </p:nvPr>
        </p:nvGraphicFramePr>
        <p:xfrm>
          <a:off x="195282" y="983604"/>
          <a:ext cx="5163102" cy="5000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9906712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89326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114137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2397513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1966625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3587100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55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34480502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ИКТ (3-4 КЛАССЫ), ИНФОРМАТИКА (5-10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05175" y="682592"/>
            <a:ext cx="590836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x-none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вложенных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составных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x-none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алгоритмов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ветвления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циулических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элемента с заданными свойствами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ерестановка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элементов;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Двумерный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Сортировка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Удаление и вставка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элемента;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2D игры на языке программирования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 (ЕМН)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счисления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Логические основы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компьютера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Пользовательские функции и процедуры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со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строками;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файлами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сортировки;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Алгоритмы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графах.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1427697"/>
              </p:ext>
            </p:extLst>
          </p:nvPr>
        </p:nvGraphicFramePr>
        <p:xfrm>
          <a:off x="640712" y="757745"/>
          <a:ext cx="5163102" cy="2346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x-none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3A16F83-E16C-412F-986F-793204A1B707}"/>
              </a:ext>
            </a:extLst>
          </p:cNvPr>
          <p:cNvSpPr txBox="1"/>
          <p:nvPr/>
        </p:nvSpPr>
        <p:spPr>
          <a:xfrm>
            <a:off x="172016" y="3259110"/>
            <a:ext cx="591191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 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Гироскопический датчик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Повороты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робота по линии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1. 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языке 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2021-2022 учебном году 8, 9 классы будут изучать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 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впервые, поэтому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летней школе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ознакомить с синтаксисом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 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x-none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7758663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ИСТОРИЯ КАЗАХСТАНА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665584"/>
              </p:ext>
            </p:extLst>
          </p:nvPr>
        </p:nvGraphicFramePr>
        <p:xfrm>
          <a:off x="375728" y="542872"/>
          <a:ext cx="5163102" cy="1661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AC1FDB6-48BA-4A84-A6FD-06024FF36822}"/>
              </a:ext>
            </a:extLst>
          </p:cNvPr>
          <p:cNvSpPr txBox="1"/>
          <p:nvPr/>
        </p:nvSpPr>
        <p:spPr>
          <a:xfrm>
            <a:off x="177017" y="2722645"/>
            <a:ext cx="5361813" cy="421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270510" algn="l"/>
              </a:tabLst>
            </a:pP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закрепления</a:t>
            </a:r>
          </a:p>
          <a:p>
            <a:pPr lvl="0" algn="just">
              <a:tabLst>
                <a:tab pos="270510" algn="l"/>
              </a:tabLst>
            </a:pP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 классе: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Стоянки эпохи камня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Андроновская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бегазы-дандыбаевская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культуры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Исторические сведения о саках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Письменные источники об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усунях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Материальная и духовная культура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усунов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кангюев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Объединение гуннских племен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Переселение гуннов на Запад»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Раннесредневековые государства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формирование тюркского мира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Политические процессы на территории Казахстана в X – нач. XІІІ вв.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Кыпчакское ханство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монгольского завоевания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улусов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Казахского ханства», «Духовная культура казахов в XVI – XVII веках»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 7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присоединения Казахского ханства к Российской империи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Национально-освободительное движение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Срыма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-освободительное движение под руководством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Кенесары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Касымулы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Взаимоотношения казахов со среднеазиатскими государствами в 40-е – в 60-е годы 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«А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дминистративно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-территориальные реформы в Казахстане во второй половине Х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«О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свободительная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борьба казахов в 1860-1870-х годах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Казахское общество во второй половине 19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устной исторической традиции казахов в конце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начале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вв.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x-none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4858CB4-B766-4709-BA21-6912A4ACA190}"/>
              </a:ext>
            </a:extLst>
          </p:cNvPr>
          <p:cNvSpPr txBox="1"/>
          <p:nvPr/>
        </p:nvSpPr>
        <p:spPr>
          <a:xfrm>
            <a:off x="5871211" y="696826"/>
            <a:ext cx="60944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ациональные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автономии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«И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ндустриализация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Казахстане в 1920-1930-е годы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Коллективизация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/>
            <a:endParaRPr lang="x-none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Казахской ССР в послевоенные годы», «Общественно-политическое развитие 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Казахстана в период «хрущевской оттепели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Казахстана в 1965-1985 гг.»,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Противоречия в общественно-политическом развитии Казахстана в 60-80-е годы ХХ века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 на начальном этапе «перестройки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Экономическое развитие Казахстана в первые годы Независимости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2ECE949-18E3-4EBE-B476-0C535A9396A8}"/>
              </a:ext>
            </a:extLst>
          </p:cNvPr>
          <p:cNvSpPr txBox="1"/>
          <p:nvPr/>
        </p:nvSpPr>
        <p:spPr>
          <a:xfrm>
            <a:off x="5871211" y="3345580"/>
            <a:ext cx="6051042" cy="319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kk-K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x-none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истории Казахствна в 10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Древние очаги центрально-азиатских цивилизаций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Истоки и особенности возникновения цивилизации Великой Степи (энеолит, эпоха бронзы)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Этногенез и этнические процессы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Политическая организация ранних государств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Тюркская империя - классический образец государственности кочевников. Преемники Тюркской империи», «Борьба казахского народа за восстановление государственного  суверенитета», «Советская форма казахской государственности», «Достижения и противоречия в области культуры советского периода»;</a:t>
            </a: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истории Казахствна в 11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Казахстана в ХХ веке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Республики Казахстан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полиэтнического общества в советский период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"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Алаш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и политические взгляды казахских революционеров-демократов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Казахстана в XVIII - начале XX века», «Достижения и противоречия советской системы образования», «Проблемы и перспективы развития образования и науки Республики Казахстан».</a:t>
            </a:r>
            <a:endParaRPr lang="x-none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871163C6-2226-44E7-892F-6B2249764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65031832"/>
              </p:ext>
            </p:extLst>
          </p:nvPr>
        </p:nvGraphicFramePr>
        <p:xfrm>
          <a:off x="375728" y="2204032"/>
          <a:ext cx="5163102" cy="426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2205721146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3817174177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153094618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929342038"/>
                    </a:ext>
                  </a:extLst>
                </a:gridCol>
              </a:tblGrid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75767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703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8006122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6924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6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ВСЕМИРНАЯ ИСТОРИЯ (5-1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kk-KZ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1105937"/>
              </p:ext>
            </p:extLst>
          </p:nvPr>
        </p:nvGraphicFramePr>
        <p:xfrm>
          <a:off x="596803" y="875706"/>
          <a:ext cx="5163102" cy="25147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395623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x-none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18502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7953C7-EFF5-4D39-A927-1AE09AAF4AD3}"/>
              </a:ext>
            </a:extLst>
          </p:cNvPr>
          <p:cNvSpPr txBox="1"/>
          <p:nvPr/>
        </p:nvSpPr>
        <p:spPr>
          <a:xfrm>
            <a:off x="6177920" y="692497"/>
            <a:ext cx="5482943" cy="6271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изменилось искусство в конце XIX - начале ХХ веков?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страны мира преодолевали Великую депрессию?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развития культуры в первой половине ХХ века?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9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во второй половине  ХХ века усилился процесс деколонизации?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событий холодной войны в 1946-1963 гг.?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стал возможен «азиатский прорыв»?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ЕМН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цивилизации Африки, Америки, Австралии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Океании;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Военно-политический аспект взаимодействия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и стили искусства в контексте исторических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процессов.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ЕМН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Дифференциация стран мира по уровню экономического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вызовы и угрозы международной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безопасности.  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ОГН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Цивилизации Древнего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Мировые религии и развитие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Тенденции развития современного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искусства.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ОГН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Совместные усилия государств по сохранению мира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безопасности;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Куан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Ю 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Махатхир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Мухаммад: «из третьего мира в первый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2707FC-71A0-417B-8307-7D0478C4FB67}"/>
              </a:ext>
            </a:extLst>
          </p:cNvPr>
          <p:cNvSpPr txBox="1"/>
          <p:nvPr/>
        </p:nvSpPr>
        <p:spPr>
          <a:xfrm>
            <a:off x="186138" y="3327636"/>
            <a:ext cx="582147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древние империи на Ближнем и Среднем Востоке были могущественными?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могущественными древние империи Средней Азии?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Каково культурное наследие древнего мира?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VIII-XII века называют «золотым веком» исламской культуры?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образовались централизованные государства в Европе?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обогатил мировую культуру Восточный Ренессанс?  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класс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промышленная революция изменила мир?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политические идеи сформировали революции 1848 года в Европе?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не схожи пути объединения Италии и Германии?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искусство и литература XIX века отображали  социальную несправедливость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x-none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12622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91169"/>
            <a:ext cx="12192000" cy="1502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1320" y="2679824"/>
            <a:ext cx="6277824" cy="1325563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Тыңдағандарыңызға рахмет!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67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ЖАЗҒЫ МЕКТЕП КЕЗЕҢІ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61486CF7-D922-4736-A3B6-C4D4405C772C}"/>
              </a:ext>
            </a:extLst>
          </p:cNvPr>
          <p:cNvSpPr/>
          <p:nvPr/>
        </p:nvSpPr>
        <p:spPr>
          <a:xfrm>
            <a:off x="6717018" y="1621732"/>
            <a:ext cx="4889525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kk-KZ" sz="1400" b="1" dirty="0" smtClean="0">
                <a:solidFill>
                  <a:schemeClr val="tx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  <a:sym typeface="Calibri"/>
              </a:rPr>
              <a:t>АТА-АНАЛАР ӨТІНІШІ БОЙЫНША ҰЙЫМДАСТЫРУ</a:t>
            </a:r>
          </a:p>
          <a:p>
            <a:pPr>
              <a:defRPr/>
            </a:pPr>
            <a:endParaRPr lang="kk-KZ" sz="1200" dirty="0" smtClean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CF0061D-5746-4A6E-B0CD-699EBDF3BACB}"/>
              </a:ext>
            </a:extLst>
          </p:cNvPr>
          <p:cNvSpPr/>
          <p:nvPr/>
        </p:nvSpPr>
        <p:spPr>
          <a:xfrm>
            <a:off x="8759992" y="1461719"/>
            <a:ext cx="1731050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xmlns="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1151828"/>
              </p:ext>
            </p:extLst>
          </p:nvPr>
        </p:nvGraphicFramePr>
        <p:xfrm>
          <a:off x="488887" y="2214664"/>
          <a:ext cx="5125142" cy="2547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3328">
                  <a:extLst>
                    <a:ext uri="{9D8B030D-6E8A-4147-A177-3AD203B41FA5}">
                      <a16:colId xmlns:a16="http://schemas.microsoft.com/office/drawing/2014/main" xmlns="" val="68135185"/>
                    </a:ext>
                  </a:extLst>
                </a:gridCol>
                <a:gridCol w="2331814">
                  <a:extLst>
                    <a:ext uri="{9D8B030D-6E8A-4147-A177-3AD203B41FA5}">
                      <a16:colId xmlns:a16="http://schemas.microsoft.com/office/drawing/2014/main" xmlns="" val="4154738998"/>
                    </a:ext>
                  </a:extLst>
                </a:gridCol>
              </a:tblGrid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ҚАШЫҚТЫҚТАН / АРАЛАС ОҚЫТУ РЕЖИМІНДЕГІ МЕКТЕПТЕР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Quattrocento Sans"/>
                        </a:rPr>
                        <a:t>6, 7, 8, 10 СЫНЫП ОҚУШЫЛАРЫ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644626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АРАЛАС ОҚЫТУ РЕЖИМІНДЕГІ МЕКТЕПТЕР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ДӘСТҮРЛІ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ТҮРДЕ ОҚЫТЫЛҒАН 1-5 СЫНЫПТАР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8610412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БАРЛЫҚ МЕКТЕПТЕР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СЫНЫП ОҚУШЫЛАРЫ ӨЗ ЕРКІ БОЙЫНША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xmlns="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7668125"/>
              </p:ext>
            </p:extLst>
          </p:nvPr>
        </p:nvGraphicFramePr>
        <p:xfrm>
          <a:off x="6544893" y="2094920"/>
          <a:ext cx="5296755" cy="3056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3911">
                  <a:extLst>
                    <a:ext uri="{9D8B030D-6E8A-4147-A177-3AD203B41FA5}">
                      <a16:colId xmlns:a16="http://schemas.microsoft.com/office/drawing/2014/main" xmlns="" val="68135185"/>
                    </a:ext>
                  </a:extLst>
                </a:gridCol>
                <a:gridCol w="3072844">
                  <a:extLst>
                    <a:ext uri="{9D8B030D-6E8A-4147-A177-3AD203B41FA5}">
                      <a16:colId xmlns:a16="http://schemas.microsoft.com/office/drawing/2014/main" xmlns="" val="4154738998"/>
                    </a:ext>
                  </a:extLst>
                </a:gridCol>
              </a:tblGrid>
              <a:tr h="1025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300-ГЕ  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ДЕЙН ОҚУШЫЛАРЫ БАР 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 ЖЫЛЫ БОЙЫНДА ДӘСТҮРЛІ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ТҮРДЕ ОҚЫТЫЛҒАНДАР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1-5 КЕЗЕКШІ СЫНЫПТАР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 ЖЫЛЫ БОЙЫНДА ДӘСТҮРЛІ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ТҮРДЕ ОҚЫТЫЛҒАНДАР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0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9,11 СЫНЫП БІТІРУШІЛЕРІ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БАРЛЫҒЫ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98073" y="1607913"/>
            <a:ext cx="47211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ЖАЗҒЫ МЕКТЕПТІ ҰЙЫМДАСТЫРУ БОЙЫНША ҰСЫНЫСТАР</a:t>
            </a:r>
            <a:endParaRPr lang="ru-RU" sz="1400" b="1" dirty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625" y="538389"/>
            <a:ext cx="11686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644438" algn="l"/>
                <a:tab pos="12912725" algn="l"/>
              </a:tabLst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Жазғы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– 26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мамыр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- 19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аусым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аралығында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тілек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білдірген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ата-аналарының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өтініші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арттыру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шектеу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шаралары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кезеңінде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білімдегі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жіберілген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олқылықтардың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орнын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толтыру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мақсатында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ұйымдастырылады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8073" y="5490677"/>
            <a:ext cx="11100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ПӘНДЕРДІ ПЕДАГОГТЕР ТАРИФТЕУ БОЙЫНША САҒАТТАРДЫҢ БӨЛІНУІНЕ СӘЙКЕС </a:t>
            </a:r>
            <a:r>
              <a:rPr lang="ru-RU" b="1" dirty="0" smtClean="0"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ЖҮРГІЗЕДІ</a:t>
            </a:r>
            <a:endParaRPr lang="ru-RU" b="1" dirty="0" smtClean="0"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20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6596083" y="1275158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КАДРМЕН ҚАМТАМАСЫЗ ЕТУ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49073" y="1644490"/>
            <a:ext cx="5842927" cy="1169551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Сабақ жүргізгені үшін педагогтерге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қосымша қаржыландыру талап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етілмейді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Педагогтар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ағымдағы оқу жылына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бекітілген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жүктеме аясында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жұмыс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істейді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Кезекті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еңбек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демалысы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маусымнан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кейін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беріледі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6335" y="1275158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ЖАЗҒЫ МЕКТЕПКЕ ҚАБЫЛДАУ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84" y="1368379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84" y="3127867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154" t="19102" r="19155" b="12658"/>
          <a:stretch/>
        </p:blipFill>
        <p:spPr bwMode="auto">
          <a:xfrm>
            <a:off x="5711788" y="4532442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0" y="5524"/>
            <a:ext cx="12015665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ЖАЗҒЫ МЕКТЕПТІ ҰЙЫМДАСТЫРУ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96082" y="3085382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 Narrow" panose="020B0606020202030204" pitchFamily="34" charset="0"/>
              </a:rPr>
              <a:t>Қ</a:t>
            </a:r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АУІПСІЗДІК ШАРАЛАРЫН САҚТАУ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74858" y="3748738"/>
            <a:ext cx="5589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Жазғы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мектептің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қатысушыларына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санитарлық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қауіпсіздік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шараларын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сақтау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нұсқау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беру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Кіре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берістегі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температураны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күнделікті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өлшеу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маскалар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Қолды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жиі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жуу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Бөлмелерді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ылғалды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сүрту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желдету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кварцтау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Бұқаралық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іс-шаралар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өткізілмейді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11" y="1644804"/>
            <a:ext cx="53590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Ата-анасының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өкілдерінің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өтініші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Жазғы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мектепте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тегін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Үлгерімі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нашар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оқушыларға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баса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назар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аудара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сабақтарды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ұйымдастыру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Сабақтарға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еркін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формада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қатысу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2982" y="2991977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ҚҰЖАТТАРДЫ ЖҮРГІЗУ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261" y="3526440"/>
            <a:ext cx="4869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директорының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Жазғы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жұмысы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бұйрығы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жылы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аяқталғанға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2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апта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бұрын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Жазғы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мектептің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жоспарын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бекіту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сынып-жиынтықтардың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тізімі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пәндерінің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тізімі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Орта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қысқа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жоспарлар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Уақытша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сынып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журналдары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D6584186-E321-4860-87D3-3CB23548FE7F}"/>
              </a:ext>
            </a:extLst>
          </p:cNvPr>
          <p:cNvSpPr/>
          <p:nvPr/>
        </p:nvSpPr>
        <p:spPr>
          <a:xfrm>
            <a:off x="477837" y="6051228"/>
            <a:ext cx="101871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сабақтары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жобалық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зерттеулер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зертханалық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жұмыстар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таза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ауадағы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сабақтар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т. б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Үйге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тапсырмалар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берілмейді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2982" y="5481841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ЖҰМЫС ТҮРЛЕРІ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3476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98488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ОРДАБАСЫ АУДАНЫ БОЙЫНША ЖАЗҒЫ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МЕКТЕПТІ ҰЙЫМДАСТЫРУ БОЙЫНША ҰСЫНЫСТАР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100" y="1066490"/>
            <a:ext cx="116993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1587" indent="-342900" algn="just">
              <a:buFont typeface="+mj-lt"/>
              <a:buAutoNum type="arabicPeriod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АТА-АНАЛАРМЕН ЖӘНЕ ПЕДАГОГИКАЛЫҚ ҰЖЫММЕН ЖИНАЛЫС ӨТКІЗУ, ЖАЗҒЫ МЕКТЕП ТАЛАПТАРЫН ТҮСІНДІРУ –</a:t>
            </a:r>
            <a:r>
              <a:rPr lang="ru-RU" sz="1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4-6 МАМЫР</a:t>
            </a:r>
            <a:r>
              <a:rPr lang="ru-RU" sz="1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71587" indent="-342900" algn="just"/>
            <a:endParaRPr lang="ru-RU" sz="15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71587" indent="-342900" algn="just"/>
            <a:r>
              <a:rPr lang="kk-KZ" sz="1500" b="1" dirty="0" smtClean="0">
                <a:latin typeface="Arial" pitchFamily="34" charset="0"/>
                <a:cs typeface="Arial" pitchFamily="34" charset="0"/>
              </a:rPr>
              <a:t>2.   АТА-АНАЛАР ӨТІНІШТЕРІН ЖИНАУ – </a:t>
            </a:r>
            <a:r>
              <a:rPr lang="kk-KZ" sz="1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10-11 МАМЫР.</a:t>
            </a:r>
            <a:endParaRPr lang="ru-RU" sz="15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71587" indent="-342900" algn="just">
              <a:buFont typeface="+mj-lt"/>
              <a:buAutoNum type="arabicPeriod"/>
            </a:pPr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71587" indent="-342900" algn="just"/>
            <a:r>
              <a:rPr lang="ru-RU" sz="1500" b="1" dirty="0" smtClean="0">
                <a:latin typeface="Arial" pitchFamily="34" charset="0"/>
                <a:cs typeface="Arial" pitchFamily="34" charset="0"/>
              </a:rPr>
              <a:t>3.   ЖАЗҒЫ МЕКТЕПТІҢ ЖҰМЫС ЖОСПАРЫН ҚҰРУ – </a:t>
            </a:r>
            <a:r>
              <a:rPr lang="ru-RU" sz="1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 МАМЫР. </a:t>
            </a:r>
          </a:p>
          <a:p>
            <a:pPr marL="371587" indent="-342900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71587" indent="-342900" algn="just"/>
            <a:r>
              <a:rPr lang="ru-RU" sz="1500" b="1" dirty="0" smtClean="0">
                <a:latin typeface="Arial" pitchFamily="34" charset="0"/>
                <a:cs typeface="Arial" pitchFamily="34" charset="0"/>
              </a:rPr>
              <a:t>4.    МЕКТЕП ДИРЕКТОРЫНЫҢ ЖАЗҒЫ МЕКТЕП ЖҰМЫСЫ ТУРАЛЫ БҰЙРЫҒЫ – </a:t>
            </a:r>
            <a:r>
              <a:rPr lang="ru-RU" sz="1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 МАМЫР</a:t>
            </a:r>
          </a:p>
          <a:p>
            <a:pPr marL="371587" indent="-342900" algn="just">
              <a:buFont typeface="+mj-lt"/>
              <a:buAutoNum type="arabicPeriod"/>
            </a:pPr>
            <a:endParaRPr lang="ru-RU" sz="1500" b="1" u="sng" dirty="0" smtClean="0">
              <a:latin typeface="Arial" pitchFamily="34" charset="0"/>
              <a:cs typeface="Arial" pitchFamily="34" charset="0"/>
            </a:endParaRPr>
          </a:p>
          <a:p>
            <a:pPr marL="371587" indent="-342900" algn="just"/>
            <a:r>
              <a:rPr lang="ru-RU" sz="1500" b="1" dirty="0" smtClean="0">
                <a:latin typeface="Arial" pitchFamily="34" charset="0"/>
                <a:cs typeface="Arial" pitchFamily="34" charset="0"/>
              </a:rPr>
              <a:t>5.    БҰЙРЫҚТА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БЕКІТІЛУІ ҚАЖЕТ:</a:t>
            </a:r>
          </a:p>
          <a:p>
            <a:pPr marL="371587" indent="-342900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828787" lvl="1" indent="-342900" algn="just">
              <a:buFont typeface="Arial" pitchFamily="34" charset="0"/>
              <a:buChar char="•"/>
            </a:pPr>
            <a:r>
              <a:rPr lang="kk-KZ" sz="1500" b="1" dirty="0" smtClean="0">
                <a:latin typeface="Arial" pitchFamily="34" charset="0"/>
                <a:cs typeface="Arial" pitchFamily="34" charset="0"/>
              </a:rPr>
              <a:t>ЖАЗҒЫ МЕКТЕПТІҢ ЖҰМЫС ЖОСПАРЫ</a:t>
            </a:r>
          </a:p>
          <a:p>
            <a:pPr marL="828787" lvl="1" indent="-342900" algn="just"/>
            <a:endParaRPr lang="kk-KZ" sz="1500" b="1" dirty="0" smtClean="0">
              <a:latin typeface="Arial" pitchFamily="34" charset="0"/>
              <a:cs typeface="Arial" pitchFamily="34" charset="0"/>
            </a:endParaRPr>
          </a:p>
          <a:p>
            <a:pPr marL="828787" lvl="1" indent="-342900" algn="just">
              <a:buFont typeface="Arial" pitchFamily="34" charset="0"/>
              <a:buChar char="•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БІЛІМ АЛУШЫЛАР МЕН СЫНЫП-ЖИЫНТЫҚТАРДЫҢ ТІЗІМІ</a:t>
            </a:r>
          </a:p>
          <a:p>
            <a:pPr marL="828787" lvl="1" indent="-342900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828787" lvl="1" indent="-342900" algn="just">
              <a:buFont typeface="Arial" pitchFamily="34" charset="0"/>
              <a:buChar char="•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САБАҚ ӨТЕТІН МҰҒАЛІМДЕРДІҢ ТІЗІМІ</a:t>
            </a:r>
          </a:p>
          <a:p>
            <a:pPr marL="828787" lvl="1" indent="-342900" algn="just">
              <a:buFont typeface="Arial" pitchFamily="34" charset="0"/>
              <a:buChar char="•"/>
            </a:pPr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828787" lvl="1" indent="-342900" algn="just">
              <a:buFont typeface="Arial" pitchFamily="34" charset="0"/>
              <a:buChar char="•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ОҚУ ПӘНДЕРІНІҢ ТІЗІМІ</a:t>
            </a:r>
          </a:p>
          <a:p>
            <a:pPr marL="828787" lvl="1" indent="-342900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828787" lvl="1" indent="-342900" algn="just">
              <a:buFont typeface="Arial" pitchFamily="34" charset="0"/>
              <a:buChar char="•"/>
            </a:pPr>
            <a:r>
              <a:rPr lang="kk-KZ" sz="1500" b="1" dirty="0" smtClean="0">
                <a:latin typeface="Arial" pitchFamily="34" charset="0"/>
                <a:cs typeface="Arial" pitchFamily="34" charset="0"/>
              </a:rPr>
              <a:t>САБАҚ КЕСТЕСІ</a:t>
            </a:r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71587" indent="-342900" algn="just">
              <a:buFont typeface="Arial" pitchFamily="34" charset="0"/>
              <a:buChar char="•"/>
            </a:pPr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71587" indent="-342900" algn="just">
              <a:buAutoNum type="arabicPeriod" startAt="6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БІРЛЕСКЕН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ҚЫСҚА МЕРЗІМДІ САБАҚ ЖОСПАРЛАРЫН ҚҰРУ – </a:t>
            </a:r>
            <a:r>
              <a:rPr lang="ru-RU" sz="1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13 - 21 МАМЫР</a:t>
            </a:r>
          </a:p>
          <a:p>
            <a:pPr marL="371587" indent="-342900" algn="just"/>
            <a:endParaRPr lang="ru-RU" sz="15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71587" indent="-342900" algn="just"/>
            <a:r>
              <a:rPr lang="kk-KZ" sz="1500" b="1" dirty="0" smtClean="0">
                <a:latin typeface="Arial" pitchFamily="34" charset="0"/>
                <a:cs typeface="Arial" pitchFamily="34" charset="0"/>
              </a:rPr>
              <a:t>7.    УАҚЫТША СЫНЫП ЖУРНАЛЫН ӘЗІРЛЕУ –</a:t>
            </a:r>
            <a:r>
              <a:rPr lang="kk-KZ" sz="1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24 МАМЫР </a:t>
            </a:r>
            <a:endParaRPr lang="ru-RU" sz="15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050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61555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ЖАЗҒЫ МЕКТЕПТІ ҰЙЫМДАСТЫРУ БОЙЫНША ҰСЫНЫСТАР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574" y="991334"/>
            <a:ext cx="11699308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>
                <a:latin typeface="Arial" pitchFamily="34" charset="0"/>
                <a:cs typeface="Arial" pitchFamily="34" charset="0"/>
              </a:rPr>
              <a:t>Әдістемелік бірлестіктерде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пәндер бойынша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ең күрделі тақырыптарды </a:t>
            </a: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таңдау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және олардың санын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ТАЛҚЫЛАУ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Оқытудың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ОҢТАЙЛЫ ӘДІСТЕРІ МЕН ТӘСІЛДЕРІН ТАҢДАУ (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оқу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материалын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бекіту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үшін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Бірлескен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қысқа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сабақ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жоспарларын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ҚҰРУ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алушыларға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ЖЕКЕ КОНСУЛЬТАЦИЯЛАР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НЕГІЗГІ ПӘНДЕР БОЙЫНША,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оның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педагогикалық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оқу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орындарының,колледждердің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студенттерін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тарта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КОНСУЛЬТАЦИЯЛАР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Құпиялылық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режимінен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шыққан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>
                <a:latin typeface="Arial" pitchFamily="34" charset="0"/>
                <a:cs typeface="Arial" pitchFamily="34" charset="0"/>
              </a:rPr>
              <a:t>PISA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тапсырмаларын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сабақтарда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БЕЛСЕНДІ ҚОЛДАНУ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Оқу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сауаттылығы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ДАҒДЫЛАРЫН ДАМЫТУ («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</a:t>
            </a: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қитын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мектеп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»)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ақпаратпен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істеу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ДАҒДЫЛАРЫН ДАМЫТУ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Шаблондық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алгоритмдерді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қолданудың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орнына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ерекше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практикалық-бағдарланған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тәсілдерді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іздей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математикадағы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күрделі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есептерді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шешу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ӘДІСТЕРІН ҚОЛДАНУ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МӘТІНМЕН ЖҰМЫС,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мәтін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тапсырмаларды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орындау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тыңдалым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айтылым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оқылым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жазылым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687" algn="just"/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sz="1500" b="1" dirty="0" err="1" smtClean="0">
                <a:latin typeface="Arial" pitchFamily="34" charset="0"/>
                <a:cs typeface="Arial" pitchFamily="34" charset="0"/>
              </a:rPr>
              <a:t>Практикалық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err="1">
                <a:latin typeface="Arial" pitchFamily="34" charset="0"/>
                <a:cs typeface="Arial" pitchFamily="34" charset="0"/>
              </a:rPr>
              <a:t>тапсырмаларды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ОРЫНДАУ</a:t>
            </a:r>
            <a:endParaRPr lang="ru-RU" sz="1500" b="1" dirty="0" smtClean="0">
              <a:latin typeface="Arial" pitchFamily="34" charset="0"/>
              <a:ea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050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-727"/>
            <a:ext cx="12191999" cy="7848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</a:endParaRPr>
          </a:p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КҮТІЛЕТІН НӘТИЖЕЛЕР</a:t>
            </a:r>
            <a:endParaRPr lang="ru-RU" sz="24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7049" y="1636836"/>
            <a:ext cx="5695825" cy="224676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Білімдегі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олқылықтардың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орнын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толтырады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Пәндер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қиындықтар аймағын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анықтайды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жеке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бағытын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ала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Командалық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оқыту дағдыларын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игереді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Оқуға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деген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ынтасы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артады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(коммуникация,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креативтілік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сыни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ойлау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қызметінің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дағдылары қалыптастырылады;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танымдық тәжірибе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Практикалық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міндеттерді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шешу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дағдысы қалыптасады;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Өткен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оқу материалын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сапалы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игереді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587" y="1006158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ОҚУШЫЛАР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693" y="956264"/>
            <a:ext cx="5468285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ПЕДАГОГТАР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2978" y="4383138"/>
            <a:ext cx="3110753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АТА-АНАЛАР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9690" y="1592920"/>
            <a:ext cx="5468288" cy="267765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алушылардың оқу жетістіктерін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талдайды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беру,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тәрбие міндеттерін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құрады;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алушылардың 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теңестіру үшін жағдай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жасайды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Қиындықтар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саласын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анықтау негізінде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алушылармен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командалық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жұмыс ұйымдастырады;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Өз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кәсіби бастамаларын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көрсетеді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балалар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бастамаларын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қолдайды;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Инновациялық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бағдарламалар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мен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жобаларды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пайдалананады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алушыларға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олардың қажеттіліктеріне сәйкес сапалы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кері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береді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сүйемелдейді.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353" y="4873080"/>
            <a:ext cx="5657521" cy="160043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Алдыңғы оқу жылының қорытындысы бойынша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қызметтерін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балалар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қажеттіліктеріне сәйкес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оқиды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Баланың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дамуын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қамтамасыз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қолдау процесіне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ата-аналар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қатысады;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Балалардың еңбекпен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қамтылуын қамтамасыз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етеді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жазғы кезеңде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бос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уақытын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ұйымдастырады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91753" y="4463299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МЕКТЕПТЕР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87919" y="5191096"/>
            <a:ext cx="5498870" cy="95410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Пәндер бойынша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 жұмыс жоспарларын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орта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оқу жоспарларын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түзетеді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Мұғалімдерге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қысқа мерзімді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жоспарларды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түзету мүмкіндігін ұсынады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даралау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2132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80021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1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ГРАМОТЕ (1 КЛАСС), РУССКИЙ ЯЗЫК (2-4 КЛАССЫ)</a:t>
            </a:r>
          </a:p>
          <a:p>
            <a:pPr algn="ctr"/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5284866"/>
              </p:ext>
            </p:extLst>
          </p:nvPr>
        </p:nvGraphicFramePr>
        <p:xfrm>
          <a:off x="402555" y="1213041"/>
          <a:ext cx="5163102" cy="16030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Обучение грамоте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71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482808" y="3095112"/>
            <a:ext cx="500259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Обучение </a:t>
            </a:r>
            <a:r>
              <a:rPr lang="ru-RU" sz="1400" b="1" dirty="0">
                <a:latin typeface="Arial Narrow" pitchFamily="34" charset="0"/>
                <a:cs typeface="Arial" pitchFamily="34" charset="0"/>
              </a:rPr>
              <a:t>грамоте – 1 класс</a:t>
            </a:r>
            <a:endParaRPr lang="x-none" sz="1400" b="1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речь, текст, предложение, слово;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использовать в речи слова-описания/сравнения, невербальные средства общения (мимика, жесты), соблюдать интонацию для передачи смысла высказывания;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выделять звуки в словах и различать их признаки (гласные ударные/безударные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согласные твердые/мягкие, глухие/звонкие);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смыслоразличительную роль звука  и ударения в слове;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лексическое значение и смысл слов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 учетом обобщенности их значений (слова-предметы/слова-признаки/слова-действия)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близкие/ противоположные по значению/многозначные слова;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               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разных жанров (сказка, рассказ, стихотворение) и стилей (художественные и нехудожественные)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3CA0951-B6F1-4346-8D0E-E34BDD653376}"/>
              </a:ext>
            </a:extLst>
          </p:cNvPr>
          <p:cNvSpPr txBox="1"/>
          <p:nvPr/>
        </p:nvSpPr>
        <p:spPr>
          <a:xfrm>
            <a:off x="6173028" y="809450"/>
            <a:ext cx="563575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2 класс </a:t>
            </a:r>
            <a:endParaRPr lang="x-none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ередача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эмоциональных переживаний, оценки содержания читаемого с помощью средств выразительного чтения (интонация, темп, громкость);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редставление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языке как средстве человеческого общения и речи как самом общении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речевой деятельности и продукте этой деятельности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онятие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тексте, предложении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т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екст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-описание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онимание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содержания предложения;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3 класс</a:t>
            </a:r>
            <a:endParaRPr lang="x-none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ru-RU" sz="1400" dirty="0">
                <a:latin typeface="Arial Narrow" pitchFamily="34" charset="0"/>
                <a:cs typeface="Arial" pitchFamily="34" charset="0"/>
              </a:rPr>
              <a:t>создавать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нехудожественные тексты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основе их особенностей;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различать синонимы, антонимы, омонимы (без термина), однозначные и многозначные слова, устойчивые сочетания слов и использовать их в речи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понимать прямое и переносное значение слов из контекста;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определять основу и окончание слова, определять части основы;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описательного и повествовательного характера; 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4 класс</a:t>
            </a:r>
            <a:endParaRPr lang="x-none" sz="1400" b="1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исправлять лексические, стилистические, орфографические и пунктуационные ошибки;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определять в тексте синонимы, антонимы, омонимы, однозначные и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многозначные слова,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фразеологизмы, понимать их роль в тексте и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использова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ть в речи,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прямое и переносное значение слов, опираясь на контекст;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писать глаголы на 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ться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 безударные личные окончания глаголов в настоящем и будущем времени, определяя тип спряжения, писать  ь после шипящих в глаголах 2 лица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ед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инственного числа;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700690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ПОЗНАНИЕ МИРА (1-4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1525958"/>
              </p:ext>
            </p:extLst>
          </p:nvPr>
        </p:nvGraphicFramePr>
        <p:xfrm>
          <a:off x="479718" y="1243708"/>
          <a:ext cx="5163102" cy="15967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x-none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x-none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286722" y="3612511"/>
            <a:ext cx="5356098" cy="1626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Темы рекомендуемые для летней школы по «Познанию мира»: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«В потоке истории»: древние культуры и цивилизации: первоначальные знания о жизни древних людей, о саках, Томирис, о древней письменности на территории Казахстана»;  Природа моей страны»: ориентирование на местности; определение сторон горизонта по местным признакам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E5BD066-8AE1-4CFF-BC9A-08EA55F2FB89}"/>
              </a:ext>
            </a:extLst>
          </p:cNvPr>
          <p:cNvSpPr txBox="1"/>
          <p:nvPr/>
        </p:nvSpPr>
        <p:spPr>
          <a:xfrm>
            <a:off x="6301133" y="789929"/>
            <a:ext cx="5739975" cy="6068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3 разделов «Я и общество»: структура потребностей в предметах потребления и источники их поступления», «Значимость служения обществу», «Природа моей страны»: ориентирование на местности; определение сторон горизонта по компасу; хозяйственное значение крупных природных объектов (гор, равнин, озер и рек);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потоке истории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з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накомство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 понятиями «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скотоводст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и «земледелие»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первоначальные знания об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браз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жизни гуннов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собенности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Ботайской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культуры»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2 разделов «Я и общество»: планирование собственных расходов; пути оптимизации собственных расходов; школа и школьное сообщество; правила самоуправления в классе; пути принятия коллективных решений в классе в условиях существования различных точек зрения»;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Природа моей страны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риентирование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местности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пределение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сторон горизонта по астрономическим признакам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с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оставление плана местности с соблюдением масштаба и использованием условных знаков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kk-KZ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«Я и общество»: административно-территориальные единицы различного ранга (округ, район, область); описание   субъектов экономической деятельности своего края»; «Природа  моей страны»: ориентирование на местности; определение местоположения объекта по отношению к другим; объяснение назначения глобуса и карт; параллели, меридианы, экватор»; «В потоке истории»: знакомство с определением «технологический прогресс».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786382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ЕСТЕСТВОЗНАНИЕ (1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3710790"/>
              </p:ext>
            </p:extLst>
          </p:nvPr>
        </p:nvGraphicFramePr>
        <p:xfrm>
          <a:off x="451314" y="1242558"/>
          <a:ext cx="5163102" cy="14836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=""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=""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=""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=""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x-none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x-non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x-non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C62B5C-3364-4F4A-B9E9-6CDFB6E20F46}"/>
              </a:ext>
            </a:extLst>
          </p:cNvPr>
          <p:cNvSpPr txBox="1"/>
          <p:nvPr/>
        </p:nvSpPr>
        <p:spPr>
          <a:xfrm>
            <a:off x="249659" y="3153358"/>
            <a:ext cx="556266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Темы учебной программы для повторения и   закрепления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</a:t>
            </a:r>
          </a:p>
          <a:p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«Земля и космос»: форма Земли, глобус – модель Земли, первоначальные знания о космосе, космических телах, астрономии; ракеты, телескопы, время, средства измерения времени, часы, календарь; «Физика природы»: движения различных тел, движение в природе, движение людей, траектория движений, обозначение траектории движения  в виде рисунка, свет и темнота, естественные и искусственные источники света, освещение, звук и особенности его распространения, естественные и искусственные источники звука, приборы для получения тепла, электричество в повседневной жизни, свойства магнитов, предметы, обладающие магнитными свойствами».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2D4C525-5EAF-43D4-B3E9-722C7C6D1630}"/>
              </a:ext>
            </a:extLst>
          </p:cNvPr>
          <p:cNvSpPr txBox="1"/>
          <p:nvPr/>
        </p:nvSpPr>
        <p:spPr>
          <a:xfrm>
            <a:off x="5964845" y="798318"/>
            <a:ext cx="598654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2 разделов «Я – исследователь»: признаки наблюдения; признаки эксперимента; проведение эксперимента и фиксирование результатов; «Земля и космос»: роль Солнца для планеты Земля, Луна, планеты Солнечной системы, их расположение и характеристики; особенности расстояния и времени в космосе»;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3 разделов «Я – исследователь»: планирование и проведение эксперимента, фиксирование результатов эксперимента в виде диаграмм, формулирование выводов»; «Вещества и их свойства»: вещества и тела, классификация веществ по происхождению, естественные и искусственные вещества, классификация веществ по агрегатному состоянию (твердое, жидкое и газообразное)»; «Земля и космос»: первоначальные понятия о сферах Земли (литосфера, гидросфера, атмосфера, биосфера),  графическое изображение сфер Земли, значимые события в освоении космоса, запуск первого искусственного спутника Земли;</a:t>
            </a:r>
          </a:p>
          <a:p>
            <a:pPr lvl="0" algn="just"/>
            <a:endParaRPr lang="x-none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«Вещества и их свойства»: свойства веществ, применение веществ согласно их свойствам, получение нового вещества согласно плану эксперимента»; «Земля и космос»: крупные элементы земной поверхности, космические тела, влияние космоса на жизнь на Земле, движение Земли по орбите, смена времен года, характеристика сезонов года»; «Физика природы»: сила Архимеда, примеры ее проявления, прогнозирование силы Архимеда, действие силы Архимеда на предметы в воде, зависимость тени от размера преграды и расстояния от источника до преграды, свойства света, отражение, поглощение, влияние преград на громкость и распространение звука, теплопроводность различных материалов, электропроводность различных материалов.</a:t>
            </a:r>
            <a:endParaRPr lang="x-none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436840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4101</Words>
  <Application>Microsoft Office PowerPoint</Application>
  <PresentationFormat>Произвольный</PresentationFormat>
  <Paragraphs>833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2020-2021 ОҚУ ЖЫЛЫНДА ЖАЗҒЫ МЕКТЕПТІ ҰЙЫМДАСТЫРУ ТУРАЛЫ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Тыңдағандарыңызға рахмет!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МММ</cp:lastModifiedBy>
  <cp:revision>90</cp:revision>
  <dcterms:created xsi:type="dcterms:W3CDTF">2021-05-03T10:34:52Z</dcterms:created>
  <dcterms:modified xsi:type="dcterms:W3CDTF">2021-05-05T07:15:13Z</dcterms:modified>
</cp:coreProperties>
</file>